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1"/>
  </p:sldMasterIdLst>
  <p:notesMasterIdLst>
    <p:notesMasterId r:id="rId11"/>
  </p:notesMasterIdLst>
  <p:sldIdLst>
    <p:sldId id="256" r:id="rId2"/>
    <p:sldId id="277" r:id="rId3"/>
    <p:sldId id="274" r:id="rId4"/>
    <p:sldId id="258" r:id="rId5"/>
    <p:sldId id="276" r:id="rId6"/>
    <p:sldId id="259" r:id="rId7"/>
    <p:sldId id="260" r:id="rId8"/>
    <p:sldId id="282" r:id="rId9"/>
    <p:sldId id="271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D5EA"/>
    <a:srgbClr val="005B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4660"/>
  </p:normalViewPr>
  <p:slideViewPr>
    <p:cSldViewPr snapToGrid="0" snapToObjects="1">
      <p:cViewPr>
        <p:scale>
          <a:sx n="75" d="100"/>
          <a:sy n="75" d="100"/>
        </p:scale>
        <p:origin x="1550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4CC20B-0DD3-4397-A10A-2EB24718A56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9D6105B-92BA-4670-9EA3-0BFD68AC0F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Vision</a:t>
          </a:r>
        </a:p>
        <a:p>
          <a:pPr>
            <a:lnSpc>
              <a:spcPct val="100000"/>
            </a:lnSpc>
          </a:pPr>
          <a:r>
            <a: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To be the most cost-competitive alternative for manufacturers in the region.</a:t>
          </a:r>
        </a:p>
      </dgm:t>
    </dgm:pt>
    <dgm:pt modelId="{157A529C-8946-4767-8361-DB2DE5976541}" type="parTrans" cxnId="{B823B834-C46C-4CF1-A9C3-DC65DAF3C8BB}">
      <dgm:prSet/>
      <dgm:spPr/>
      <dgm:t>
        <a:bodyPr/>
        <a:lstStyle/>
        <a:p>
          <a:endParaRPr lang="en-US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AEE3223-A86E-4154-B790-1DDA5358A9EC}" type="sibTrans" cxnId="{B823B834-C46C-4CF1-A9C3-DC65DAF3C8BB}">
      <dgm:prSet/>
      <dgm:spPr/>
      <dgm:t>
        <a:bodyPr/>
        <a:lstStyle/>
        <a:p>
          <a:endParaRPr lang="en-US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048ED28-05C7-43EE-B4AC-64DF2F42D0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Commitment to Quality</a:t>
          </a:r>
        </a:p>
        <a:p>
          <a:pPr>
            <a:lnSpc>
              <a:spcPct val="100000"/>
            </a:lnSpc>
          </a:pPr>
          <a:r>
            <a:rPr lang="en-US" b="0" i="0" baseline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Providing fit-for-purpose materials backed by technical and regulatory expertise.</a:t>
          </a:r>
          <a:endParaRPr lang="en-US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976FB10-9BE0-4F8E-A17F-54120414EDC2}" type="parTrans" cxnId="{B37959CE-CA9E-465A-BB63-A9F8A5CA93E6}">
      <dgm:prSet/>
      <dgm:spPr/>
      <dgm:t>
        <a:bodyPr/>
        <a:lstStyle/>
        <a:p>
          <a:endParaRPr lang="en-US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FC96454-27B7-4621-9AA5-DA0A1F443E0D}" type="sibTrans" cxnId="{B37959CE-CA9E-465A-BB63-A9F8A5CA93E6}">
      <dgm:prSet/>
      <dgm:spPr/>
      <dgm:t>
        <a:bodyPr/>
        <a:lstStyle/>
        <a:p>
          <a:endParaRPr lang="en-US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497C158-ECE5-4E46-B844-6F601D8FB5A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The Goal</a:t>
          </a:r>
        </a:p>
        <a:p>
          <a:pPr>
            <a:lnSpc>
              <a:spcPct val="100000"/>
            </a:lnSpc>
          </a:pPr>
          <a:r>
            <a:rPr lang="en-US" b="0" i="0" baseline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Facilitating a seamless and smooth transition for our partners.</a:t>
          </a:r>
          <a:endParaRPr lang="en-US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DE29385-0357-41DE-8302-372E01066EA7}" type="parTrans" cxnId="{BA8F15F8-93A2-48E6-B799-23A5901C383E}">
      <dgm:prSet/>
      <dgm:spPr/>
      <dgm:t>
        <a:bodyPr/>
        <a:lstStyle/>
        <a:p>
          <a:endParaRPr lang="en-US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6272EC7-1B1A-4D56-BCB5-26634E9B0544}" type="sibTrans" cxnId="{BA8F15F8-93A2-48E6-B799-23A5901C383E}">
      <dgm:prSet/>
      <dgm:spPr/>
      <dgm:t>
        <a:bodyPr/>
        <a:lstStyle/>
        <a:p>
          <a:endParaRPr lang="en-US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D6DA27E-F289-42A7-A3B6-2BB6329F4021}" type="pres">
      <dgm:prSet presAssocID="{5D4CC20B-0DD3-4397-A10A-2EB24718A568}" presName="root" presStyleCnt="0">
        <dgm:presLayoutVars>
          <dgm:dir/>
          <dgm:resizeHandles val="exact"/>
        </dgm:presLayoutVars>
      </dgm:prSet>
      <dgm:spPr/>
    </dgm:pt>
    <dgm:pt modelId="{EAC1F6E0-0315-4B89-8476-5E4B9FBE568C}" type="pres">
      <dgm:prSet presAssocID="{99D6105B-92BA-4670-9EA3-0BFD68AC0F77}" presName="compNode" presStyleCnt="0"/>
      <dgm:spPr/>
    </dgm:pt>
    <dgm:pt modelId="{189B8AD9-4F43-4C9B-A633-31507CB1E4AE}" type="pres">
      <dgm:prSet presAssocID="{99D6105B-92BA-4670-9EA3-0BFD68AC0F77}" presName="bgRect" presStyleLbl="bgShp" presStyleIdx="0" presStyleCnt="3"/>
      <dgm:spPr>
        <a:solidFill>
          <a:srgbClr val="CCD5EA"/>
        </a:solidFill>
      </dgm:spPr>
    </dgm:pt>
    <dgm:pt modelId="{DF8DFA97-A725-472E-B148-838C86646522}" type="pres">
      <dgm:prSet presAssocID="{99D6105B-92BA-4670-9EA3-0BFD68AC0F7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C23CDCA-1E64-457B-9B81-845DFB09E9EC}" type="pres">
      <dgm:prSet presAssocID="{99D6105B-92BA-4670-9EA3-0BFD68AC0F77}" presName="spaceRect" presStyleCnt="0"/>
      <dgm:spPr/>
    </dgm:pt>
    <dgm:pt modelId="{55BF7A25-418D-4DA7-A6ED-12A7ADF86C0F}" type="pres">
      <dgm:prSet presAssocID="{99D6105B-92BA-4670-9EA3-0BFD68AC0F77}" presName="parTx" presStyleLbl="revTx" presStyleIdx="0" presStyleCnt="3">
        <dgm:presLayoutVars>
          <dgm:chMax val="0"/>
          <dgm:chPref val="0"/>
        </dgm:presLayoutVars>
      </dgm:prSet>
      <dgm:spPr/>
    </dgm:pt>
    <dgm:pt modelId="{D9C72606-BA4E-4D32-9B34-93E48927CF08}" type="pres">
      <dgm:prSet presAssocID="{8AEE3223-A86E-4154-B790-1DDA5358A9EC}" presName="sibTrans" presStyleCnt="0"/>
      <dgm:spPr/>
    </dgm:pt>
    <dgm:pt modelId="{CD869711-3760-4DA9-A02E-B22EB1A4E2C2}" type="pres">
      <dgm:prSet presAssocID="{D048ED28-05C7-43EE-B4AC-64DF2F42D060}" presName="compNode" presStyleCnt="0"/>
      <dgm:spPr/>
    </dgm:pt>
    <dgm:pt modelId="{A3EDC57F-1F8E-4ACA-96AB-5B35EDE3B0BB}" type="pres">
      <dgm:prSet presAssocID="{D048ED28-05C7-43EE-B4AC-64DF2F42D060}" presName="bgRect" presStyleLbl="bgShp" presStyleIdx="1" presStyleCnt="3"/>
      <dgm:spPr>
        <a:solidFill>
          <a:srgbClr val="CCD5EA"/>
        </a:solidFill>
      </dgm:spPr>
    </dgm:pt>
    <dgm:pt modelId="{AD17DF6B-6B0D-4F81-8D73-6C4700FDBADB}" type="pres">
      <dgm:prSet presAssocID="{D048ED28-05C7-43EE-B4AC-64DF2F42D06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76DB608E-BC56-49CE-ADC6-E15ADF0DA649}" type="pres">
      <dgm:prSet presAssocID="{D048ED28-05C7-43EE-B4AC-64DF2F42D060}" presName="spaceRect" presStyleCnt="0"/>
      <dgm:spPr/>
    </dgm:pt>
    <dgm:pt modelId="{7D4FE606-F5D8-491F-A463-60DED664C6CA}" type="pres">
      <dgm:prSet presAssocID="{D048ED28-05C7-43EE-B4AC-64DF2F42D060}" presName="parTx" presStyleLbl="revTx" presStyleIdx="1" presStyleCnt="3">
        <dgm:presLayoutVars>
          <dgm:chMax val="0"/>
          <dgm:chPref val="0"/>
        </dgm:presLayoutVars>
      </dgm:prSet>
      <dgm:spPr/>
    </dgm:pt>
    <dgm:pt modelId="{615C675F-1927-463D-9F83-58370EE96D22}" type="pres">
      <dgm:prSet presAssocID="{3FC96454-27B7-4621-9AA5-DA0A1F443E0D}" presName="sibTrans" presStyleCnt="0"/>
      <dgm:spPr/>
    </dgm:pt>
    <dgm:pt modelId="{2921CFC2-89F0-442A-8934-3E92F0C554FA}" type="pres">
      <dgm:prSet presAssocID="{C497C158-ECE5-4E46-B844-6F601D8FB5AF}" presName="compNode" presStyleCnt="0"/>
      <dgm:spPr/>
    </dgm:pt>
    <dgm:pt modelId="{4132C9C3-BBF1-4EA5-B171-D26091C5255E}" type="pres">
      <dgm:prSet presAssocID="{C497C158-ECE5-4E46-B844-6F601D8FB5AF}" presName="bgRect" presStyleLbl="bgShp" presStyleIdx="2" presStyleCnt="3"/>
      <dgm:spPr>
        <a:solidFill>
          <a:srgbClr val="CCD5EA"/>
        </a:solidFill>
      </dgm:spPr>
    </dgm:pt>
    <dgm:pt modelId="{2275A746-7DF9-41BA-823A-B514D262528A}" type="pres">
      <dgm:prSet presAssocID="{C497C158-ECE5-4E46-B844-6F601D8FB5A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 With Person"/>
        </a:ext>
      </dgm:extLst>
    </dgm:pt>
    <dgm:pt modelId="{2FB4DA58-56DE-415A-8EE2-8B8D8B4B3137}" type="pres">
      <dgm:prSet presAssocID="{C497C158-ECE5-4E46-B844-6F601D8FB5AF}" presName="spaceRect" presStyleCnt="0"/>
      <dgm:spPr/>
    </dgm:pt>
    <dgm:pt modelId="{C2CDEB0A-3119-4682-B9AE-72C6A9B2969F}" type="pres">
      <dgm:prSet presAssocID="{C497C158-ECE5-4E46-B844-6F601D8FB5A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823B834-C46C-4CF1-A9C3-DC65DAF3C8BB}" srcId="{5D4CC20B-0DD3-4397-A10A-2EB24718A568}" destId="{99D6105B-92BA-4670-9EA3-0BFD68AC0F77}" srcOrd="0" destOrd="0" parTransId="{157A529C-8946-4767-8361-DB2DE5976541}" sibTransId="{8AEE3223-A86E-4154-B790-1DDA5358A9EC}"/>
    <dgm:cxn modelId="{A5A7E778-3506-4F57-A91C-7F98B80EC512}" type="presOf" srcId="{D048ED28-05C7-43EE-B4AC-64DF2F42D060}" destId="{7D4FE606-F5D8-491F-A463-60DED664C6CA}" srcOrd="0" destOrd="0" presId="urn:microsoft.com/office/officeart/2018/2/layout/IconVerticalSolidList"/>
    <dgm:cxn modelId="{6AD3D1A7-98AA-45BA-BCDA-8819A8E8013A}" type="presOf" srcId="{C497C158-ECE5-4E46-B844-6F601D8FB5AF}" destId="{C2CDEB0A-3119-4682-B9AE-72C6A9B2969F}" srcOrd="0" destOrd="0" presId="urn:microsoft.com/office/officeart/2018/2/layout/IconVerticalSolidList"/>
    <dgm:cxn modelId="{0DE6A6C4-509C-4520-A428-0AE6BA213BB6}" type="presOf" srcId="{99D6105B-92BA-4670-9EA3-0BFD68AC0F77}" destId="{55BF7A25-418D-4DA7-A6ED-12A7ADF86C0F}" srcOrd="0" destOrd="0" presId="urn:microsoft.com/office/officeart/2018/2/layout/IconVerticalSolidList"/>
    <dgm:cxn modelId="{B37959CE-CA9E-465A-BB63-A9F8A5CA93E6}" srcId="{5D4CC20B-0DD3-4397-A10A-2EB24718A568}" destId="{D048ED28-05C7-43EE-B4AC-64DF2F42D060}" srcOrd="1" destOrd="0" parTransId="{0976FB10-9BE0-4F8E-A17F-54120414EDC2}" sibTransId="{3FC96454-27B7-4621-9AA5-DA0A1F443E0D}"/>
    <dgm:cxn modelId="{CC7538F3-C9E8-43DA-A88B-D3AA07B69687}" type="presOf" srcId="{5D4CC20B-0DD3-4397-A10A-2EB24718A568}" destId="{DD6DA27E-F289-42A7-A3B6-2BB6329F4021}" srcOrd="0" destOrd="0" presId="urn:microsoft.com/office/officeart/2018/2/layout/IconVerticalSolidList"/>
    <dgm:cxn modelId="{BA8F15F8-93A2-48E6-B799-23A5901C383E}" srcId="{5D4CC20B-0DD3-4397-A10A-2EB24718A568}" destId="{C497C158-ECE5-4E46-B844-6F601D8FB5AF}" srcOrd="2" destOrd="0" parTransId="{7DE29385-0357-41DE-8302-372E01066EA7}" sibTransId="{46272EC7-1B1A-4D56-BCB5-26634E9B0544}"/>
    <dgm:cxn modelId="{AD916D1C-8BEF-436A-AC7F-0537B15F71C0}" type="presParOf" srcId="{DD6DA27E-F289-42A7-A3B6-2BB6329F4021}" destId="{EAC1F6E0-0315-4B89-8476-5E4B9FBE568C}" srcOrd="0" destOrd="0" presId="urn:microsoft.com/office/officeart/2018/2/layout/IconVerticalSolidList"/>
    <dgm:cxn modelId="{22EBE9C4-0B5E-49CE-96DB-A4F1F616E790}" type="presParOf" srcId="{EAC1F6E0-0315-4B89-8476-5E4B9FBE568C}" destId="{189B8AD9-4F43-4C9B-A633-31507CB1E4AE}" srcOrd="0" destOrd="0" presId="urn:microsoft.com/office/officeart/2018/2/layout/IconVerticalSolidList"/>
    <dgm:cxn modelId="{D922D39C-8373-4376-9E18-7799DB478E24}" type="presParOf" srcId="{EAC1F6E0-0315-4B89-8476-5E4B9FBE568C}" destId="{DF8DFA97-A725-472E-B148-838C86646522}" srcOrd="1" destOrd="0" presId="urn:microsoft.com/office/officeart/2018/2/layout/IconVerticalSolidList"/>
    <dgm:cxn modelId="{00B4366A-B17D-4BE8-B8F7-158345975A65}" type="presParOf" srcId="{EAC1F6E0-0315-4B89-8476-5E4B9FBE568C}" destId="{1C23CDCA-1E64-457B-9B81-845DFB09E9EC}" srcOrd="2" destOrd="0" presId="urn:microsoft.com/office/officeart/2018/2/layout/IconVerticalSolidList"/>
    <dgm:cxn modelId="{1E9A83D5-CE19-4B88-884B-8D635818FAF0}" type="presParOf" srcId="{EAC1F6E0-0315-4B89-8476-5E4B9FBE568C}" destId="{55BF7A25-418D-4DA7-A6ED-12A7ADF86C0F}" srcOrd="3" destOrd="0" presId="urn:microsoft.com/office/officeart/2018/2/layout/IconVerticalSolidList"/>
    <dgm:cxn modelId="{49159153-7F85-4C18-9B54-9C0F64890076}" type="presParOf" srcId="{DD6DA27E-F289-42A7-A3B6-2BB6329F4021}" destId="{D9C72606-BA4E-4D32-9B34-93E48927CF08}" srcOrd="1" destOrd="0" presId="urn:microsoft.com/office/officeart/2018/2/layout/IconVerticalSolidList"/>
    <dgm:cxn modelId="{0B02CC1B-1FAF-4F49-BB82-7FBB67EFA851}" type="presParOf" srcId="{DD6DA27E-F289-42A7-A3B6-2BB6329F4021}" destId="{CD869711-3760-4DA9-A02E-B22EB1A4E2C2}" srcOrd="2" destOrd="0" presId="urn:microsoft.com/office/officeart/2018/2/layout/IconVerticalSolidList"/>
    <dgm:cxn modelId="{D71850C8-019B-42A5-9FBE-B2292E722D2F}" type="presParOf" srcId="{CD869711-3760-4DA9-A02E-B22EB1A4E2C2}" destId="{A3EDC57F-1F8E-4ACA-96AB-5B35EDE3B0BB}" srcOrd="0" destOrd="0" presId="urn:microsoft.com/office/officeart/2018/2/layout/IconVerticalSolidList"/>
    <dgm:cxn modelId="{E9A8BD23-9EBE-4318-8FDE-8D56445AD4DA}" type="presParOf" srcId="{CD869711-3760-4DA9-A02E-B22EB1A4E2C2}" destId="{AD17DF6B-6B0D-4F81-8D73-6C4700FDBADB}" srcOrd="1" destOrd="0" presId="urn:microsoft.com/office/officeart/2018/2/layout/IconVerticalSolidList"/>
    <dgm:cxn modelId="{F1A2D3C9-6F24-4537-87C5-CD549F604FA8}" type="presParOf" srcId="{CD869711-3760-4DA9-A02E-B22EB1A4E2C2}" destId="{76DB608E-BC56-49CE-ADC6-E15ADF0DA649}" srcOrd="2" destOrd="0" presId="urn:microsoft.com/office/officeart/2018/2/layout/IconVerticalSolidList"/>
    <dgm:cxn modelId="{931D887C-5B0F-4107-98CF-8BB390D10372}" type="presParOf" srcId="{CD869711-3760-4DA9-A02E-B22EB1A4E2C2}" destId="{7D4FE606-F5D8-491F-A463-60DED664C6CA}" srcOrd="3" destOrd="0" presId="urn:microsoft.com/office/officeart/2018/2/layout/IconVerticalSolidList"/>
    <dgm:cxn modelId="{5C992CD4-35E7-48F9-9110-3BF2EF1262DE}" type="presParOf" srcId="{DD6DA27E-F289-42A7-A3B6-2BB6329F4021}" destId="{615C675F-1927-463D-9F83-58370EE96D22}" srcOrd="3" destOrd="0" presId="urn:microsoft.com/office/officeart/2018/2/layout/IconVerticalSolidList"/>
    <dgm:cxn modelId="{AF37998C-EE53-4567-B946-8F4192FBE95F}" type="presParOf" srcId="{DD6DA27E-F289-42A7-A3B6-2BB6329F4021}" destId="{2921CFC2-89F0-442A-8934-3E92F0C554FA}" srcOrd="4" destOrd="0" presId="urn:microsoft.com/office/officeart/2018/2/layout/IconVerticalSolidList"/>
    <dgm:cxn modelId="{B710BCCE-7657-4429-8B22-9DB2044F3C6B}" type="presParOf" srcId="{2921CFC2-89F0-442A-8934-3E92F0C554FA}" destId="{4132C9C3-BBF1-4EA5-B171-D26091C5255E}" srcOrd="0" destOrd="0" presId="urn:microsoft.com/office/officeart/2018/2/layout/IconVerticalSolidList"/>
    <dgm:cxn modelId="{F6BC0BA4-B0BF-494D-BE86-B8F95FF35544}" type="presParOf" srcId="{2921CFC2-89F0-442A-8934-3E92F0C554FA}" destId="{2275A746-7DF9-41BA-823A-B514D262528A}" srcOrd="1" destOrd="0" presId="urn:microsoft.com/office/officeart/2018/2/layout/IconVerticalSolidList"/>
    <dgm:cxn modelId="{CF83DFD8-038E-415A-B0BF-B83D70DA81FF}" type="presParOf" srcId="{2921CFC2-89F0-442A-8934-3E92F0C554FA}" destId="{2FB4DA58-56DE-415A-8EE2-8B8D8B4B3137}" srcOrd="2" destOrd="0" presId="urn:microsoft.com/office/officeart/2018/2/layout/IconVerticalSolidList"/>
    <dgm:cxn modelId="{7B5BEB46-1722-43E2-9708-EB0A194B6D55}" type="presParOf" srcId="{2921CFC2-89F0-442A-8934-3E92F0C554FA}" destId="{C2CDEB0A-3119-4682-B9AE-72C6A9B2969F}" srcOrd="3" destOrd="0" presId="urn:microsoft.com/office/officeart/2018/2/layout/IconVerticalSoli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D33AB0-E84F-49FD-93B2-1CD56B9FAD6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DECD08-5D05-486B-980F-33C9043BD87E}">
      <dgm:prSet custT="1"/>
      <dgm:spPr>
        <a:solidFill>
          <a:srgbClr val="CCD5EA"/>
        </a:solidFill>
      </dgm:spPr>
      <dgm:t>
        <a:bodyPr/>
        <a:lstStyle/>
        <a:p>
          <a:pPr>
            <a:lnSpc>
              <a:spcPct val="90000"/>
            </a:lnSpc>
          </a:pPr>
          <a:r>
            <a:rPr lang="en-MY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Agrochemical</a:t>
          </a:r>
        </a:p>
        <a:p>
          <a:pPr>
            <a:lnSpc>
              <a:spcPts val="1600"/>
            </a:lnSpc>
          </a:pPr>
          <a:r>
            <a: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Agriculture is a crucial economic pillar for South East Asia, contributing roughly 9% to region’s GDP and employing one-third of its workforce. Growth driven by rising population and increasing demand for food.</a:t>
          </a:r>
        </a:p>
      </dgm:t>
    </dgm:pt>
    <dgm:pt modelId="{1675AAA0-B000-4853-9499-5E6F693307E7}" type="parTrans" cxnId="{443A09DA-2231-4B45-841E-2A6BC636D29B}">
      <dgm:prSet/>
      <dgm:spPr/>
      <dgm:t>
        <a:bodyPr/>
        <a:lstStyle/>
        <a:p>
          <a:endParaRPr lang="en-US" sz="14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6C8A081-D24A-42CE-A3AA-F5CA79396578}" type="sibTrans" cxnId="{443A09DA-2231-4B45-841E-2A6BC636D29B}">
      <dgm:prSet/>
      <dgm:spPr/>
      <dgm:t>
        <a:bodyPr/>
        <a:lstStyle/>
        <a:p>
          <a:endParaRPr lang="en-US" sz="14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A8CAACA-885A-4138-8DE7-13095F3609C5}">
      <dgm:prSet custT="1"/>
      <dgm:spPr>
        <a:solidFill>
          <a:srgbClr val="CCD5EA"/>
        </a:solidFill>
      </dgm:spPr>
      <dgm:t>
        <a:bodyPr/>
        <a:lstStyle/>
        <a:p>
          <a:pPr>
            <a:lnSpc>
              <a:spcPct val="90000"/>
            </a:lnSpc>
          </a:pPr>
          <a:r>
            <a:rPr lang="en-MY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Paint and Coatings</a:t>
          </a:r>
        </a:p>
        <a:p>
          <a:pPr>
            <a:lnSpc>
              <a:spcPts val="1600"/>
            </a:lnSpc>
          </a:pPr>
          <a:r>
            <a: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Robust and evolving sector, integral to the region’s rapid infrastructural development and being key  destination for shipbuilding and ship repair.</a:t>
          </a:r>
        </a:p>
      </dgm:t>
    </dgm:pt>
    <dgm:pt modelId="{72BA987E-E5D6-40A0-BF0C-7F036DB9DAAD}" type="parTrans" cxnId="{14E6EAE9-EBDB-43EA-9FBA-F955994ECA9D}">
      <dgm:prSet/>
      <dgm:spPr/>
      <dgm:t>
        <a:bodyPr/>
        <a:lstStyle/>
        <a:p>
          <a:endParaRPr lang="en-US" sz="14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BDA6A28-B4A6-4F35-BBAE-FA7F8620306A}" type="sibTrans" cxnId="{14E6EAE9-EBDB-43EA-9FBA-F955994ECA9D}">
      <dgm:prSet/>
      <dgm:spPr/>
      <dgm:t>
        <a:bodyPr/>
        <a:lstStyle/>
        <a:p>
          <a:endParaRPr lang="en-US" sz="14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94C9E75-8483-4875-90F8-6606E8A430EF}" type="pres">
      <dgm:prSet presAssocID="{A7D33AB0-E84F-49FD-93B2-1CD56B9FAD69}" presName="linear" presStyleCnt="0">
        <dgm:presLayoutVars>
          <dgm:animLvl val="lvl"/>
          <dgm:resizeHandles val="exact"/>
        </dgm:presLayoutVars>
      </dgm:prSet>
      <dgm:spPr/>
    </dgm:pt>
    <dgm:pt modelId="{8174CF29-5485-47B2-B6BC-5FD7E51A1B7F}" type="pres">
      <dgm:prSet presAssocID="{8FDECD08-5D05-486B-980F-33C9043BD87E}" presName="parentText" presStyleLbl="node1" presStyleIdx="0" presStyleCnt="2" custScaleY="126820" custLinFactY="-30357" custLinFactNeighborY="-100000">
        <dgm:presLayoutVars>
          <dgm:chMax val="0"/>
          <dgm:bulletEnabled val="1"/>
        </dgm:presLayoutVars>
      </dgm:prSet>
      <dgm:spPr/>
    </dgm:pt>
    <dgm:pt modelId="{7B6E4AB1-89B6-4544-BD05-F236D2D10693}" type="pres">
      <dgm:prSet presAssocID="{D6C8A081-D24A-42CE-A3AA-F5CA79396578}" presName="spacer" presStyleCnt="0"/>
      <dgm:spPr/>
    </dgm:pt>
    <dgm:pt modelId="{98922E21-24D3-44B3-A179-C5A5ECD65F86}" type="pres">
      <dgm:prSet presAssocID="{5A8CAACA-885A-4138-8DE7-13095F3609C5}" presName="parentText" presStyleLbl="node1" presStyleIdx="1" presStyleCnt="2" custScaleY="126807" custLinFactY="-6306" custLinFactNeighborY="-100000">
        <dgm:presLayoutVars>
          <dgm:chMax val="0"/>
          <dgm:bulletEnabled val="1"/>
        </dgm:presLayoutVars>
      </dgm:prSet>
      <dgm:spPr/>
    </dgm:pt>
  </dgm:ptLst>
  <dgm:cxnLst>
    <dgm:cxn modelId="{8693016E-0D16-4C58-8CA3-C35DFE4BFD98}" type="presOf" srcId="{A7D33AB0-E84F-49FD-93B2-1CD56B9FAD69}" destId="{794C9E75-8483-4875-90F8-6606E8A430EF}" srcOrd="0" destOrd="0" presId="urn:microsoft.com/office/officeart/2005/8/layout/vList2"/>
    <dgm:cxn modelId="{8D68D38C-AD15-4836-A359-480207858089}" type="presOf" srcId="{8FDECD08-5D05-486B-980F-33C9043BD87E}" destId="{8174CF29-5485-47B2-B6BC-5FD7E51A1B7F}" srcOrd="0" destOrd="0" presId="urn:microsoft.com/office/officeart/2005/8/layout/vList2"/>
    <dgm:cxn modelId="{1B2E64A3-64EA-4047-897D-60A3BBFE18E2}" type="presOf" srcId="{5A8CAACA-885A-4138-8DE7-13095F3609C5}" destId="{98922E21-24D3-44B3-A179-C5A5ECD65F86}" srcOrd="0" destOrd="0" presId="urn:microsoft.com/office/officeart/2005/8/layout/vList2"/>
    <dgm:cxn modelId="{443A09DA-2231-4B45-841E-2A6BC636D29B}" srcId="{A7D33AB0-E84F-49FD-93B2-1CD56B9FAD69}" destId="{8FDECD08-5D05-486B-980F-33C9043BD87E}" srcOrd="0" destOrd="0" parTransId="{1675AAA0-B000-4853-9499-5E6F693307E7}" sibTransId="{D6C8A081-D24A-42CE-A3AA-F5CA79396578}"/>
    <dgm:cxn modelId="{14E6EAE9-EBDB-43EA-9FBA-F955994ECA9D}" srcId="{A7D33AB0-E84F-49FD-93B2-1CD56B9FAD69}" destId="{5A8CAACA-885A-4138-8DE7-13095F3609C5}" srcOrd="1" destOrd="0" parTransId="{72BA987E-E5D6-40A0-BF0C-7F036DB9DAAD}" sibTransId="{8BDA6A28-B4A6-4F35-BBAE-FA7F8620306A}"/>
    <dgm:cxn modelId="{4ED011AB-1FFF-408B-90FD-F0D4C789B370}" type="presParOf" srcId="{794C9E75-8483-4875-90F8-6606E8A430EF}" destId="{8174CF29-5485-47B2-B6BC-5FD7E51A1B7F}" srcOrd="0" destOrd="0" presId="urn:microsoft.com/office/officeart/2005/8/layout/vList2"/>
    <dgm:cxn modelId="{672BC9BF-0B8B-44F7-AF3F-32BB0518C055}" type="presParOf" srcId="{794C9E75-8483-4875-90F8-6606E8A430EF}" destId="{7B6E4AB1-89B6-4544-BD05-F236D2D10693}" srcOrd="1" destOrd="0" presId="urn:microsoft.com/office/officeart/2005/8/layout/vList2"/>
    <dgm:cxn modelId="{D5DE56CE-C33F-4098-9EF5-49BF9838F5CD}" type="presParOf" srcId="{794C9E75-8483-4875-90F8-6606E8A430EF}" destId="{98922E21-24D3-44B3-A179-C5A5ECD65F86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E1AB12D-FDEC-47CC-8E32-50B09B315F8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59A5D0-E5E0-4CB0-8093-60CAAEBCE1E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i="0" baseline="0" dirty="0">
              <a:latin typeface="Arial" panose="020B0604020202020204" pitchFamily="34" charset="0"/>
              <a:cs typeface="Arial" panose="020B0604020202020204" pitchFamily="34" charset="0"/>
            </a:rPr>
            <a:t>Market Entry</a:t>
          </a:r>
        </a:p>
        <a:p>
          <a:pPr>
            <a:lnSpc>
              <a:spcPts val="1600"/>
            </a:lnSpc>
          </a:pPr>
          <a:r>
            <a:rPr lang="en-US" sz="1200" b="0" i="0" baseline="0" dirty="0">
              <a:latin typeface="Arial" panose="020B0604020202020204" pitchFamily="34" charset="0"/>
              <a:cs typeface="Arial" panose="020B0604020202020204" pitchFamily="34" charset="0"/>
            </a:rPr>
            <a:t>We offer an agile, low-investment path for producers to expand into Southeast Asia.</a:t>
          </a:r>
          <a:endParaRPr lang="en-US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F915AC2-38CD-4519-9AE6-BFA6B49B1972}" type="parTrans" cxnId="{AE58155D-8594-4528-883D-D310EB710A7D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537B315-D357-46DE-BBEE-69D7826F0914}" type="sibTrans" cxnId="{AE58155D-8594-4528-883D-D310EB710A7D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896E4A9-BDB5-4407-AEB5-3758E2B8273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i="0" baseline="0" dirty="0">
              <a:latin typeface="Arial" panose="020B0604020202020204" pitchFamily="34" charset="0"/>
              <a:cs typeface="Arial" panose="020B0604020202020204" pitchFamily="34" charset="0"/>
            </a:rPr>
            <a:t>Speed to Market</a:t>
          </a:r>
        </a:p>
        <a:p>
          <a:pPr>
            <a:lnSpc>
              <a:spcPts val="1600"/>
            </a:lnSpc>
          </a:pPr>
          <a:r>
            <a:rPr lang="en-US" sz="1200" b="0" i="0" baseline="0" dirty="0">
              <a:latin typeface="Arial" panose="020B0604020202020204" pitchFamily="34" charset="0"/>
              <a:cs typeface="Arial" panose="020B0604020202020204" pitchFamily="34" charset="0"/>
            </a:rPr>
            <a:t>Our local team services customers directly for effective product reach.</a:t>
          </a:r>
          <a:endParaRPr lang="en-US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BC48770-4414-450B-BF81-7D0831B1141C}" type="parTrans" cxnId="{1FE2D1B0-3AB0-4CBE-92E5-E2FC71CD5D8F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C67B441-9AEC-49DB-8FA1-4A17283521CB}" type="sibTrans" cxnId="{1FE2D1B0-3AB0-4CBE-92E5-E2FC71CD5D8F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B0A8E36-9AAD-4E83-BD0D-03098732E85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i="0" baseline="0" dirty="0">
              <a:latin typeface="Arial" panose="020B0604020202020204" pitchFamily="34" charset="0"/>
              <a:cs typeface="Arial" panose="020B0604020202020204" pitchFamily="34" charset="0"/>
            </a:rPr>
            <a:t>Lower Cost to Serve</a:t>
          </a:r>
        </a:p>
        <a:p>
          <a:pPr>
            <a:lnSpc>
              <a:spcPts val="1600"/>
            </a:lnSpc>
          </a:pPr>
          <a:r>
            <a:rPr lang="en-US" sz="1200" b="0" i="0" baseline="0" dirty="0">
              <a:latin typeface="Arial" panose="020B0604020202020204" pitchFamily="34" charset="0"/>
              <a:cs typeface="Arial" panose="020B0604020202020204" pitchFamily="34" charset="0"/>
            </a:rPr>
            <a:t>Chemflow handles all local administrative and import documentation on your behalf.</a:t>
          </a:r>
          <a:endParaRPr lang="en-US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5561CFA-EF2D-4B18-82A6-9D7D5CD87DD5}" type="parTrans" cxnId="{3E42FCB5-F2AD-4D0E-B60F-C296173FDD84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731E0AD-5FF0-4447-99A9-F568E4D2A116}" type="sibTrans" cxnId="{3E42FCB5-F2AD-4D0E-B60F-C296173FDD84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95D844F-7DBF-46E8-B24B-95E44F0CAA4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i="0" baseline="0" dirty="0">
              <a:latin typeface="Arial" panose="020B0604020202020204" pitchFamily="34" charset="0"/>
              <a:cs typeface="Arial" panose="020B0604020202020204" pitchFamily="34" charset="0"/>
            </a:rPr>
            <a:t>Distribution</a:t>
          </a:r>
        </a:p>
        <a:p>
          <a:pPr>
            <a:lnSpc>
              <a:spcPts val="1600"/>
            </a:lnSpc>
          </a:pPr>
          <a:r>
            <a:rPr lang="en-US" sz="1200" b="0" i="0" baseline="0" dirty="0">
              <a:latin typeface="Arial" panose="020B0604020202020204" pitchFamily="34" charset="0"/>
              <a:cs typeface="Arial" panose="020B0604020202020204" pitchFamily="34" charset="0"/>
            </a:rPr>
            <a:t>We provide a fast, cost-effective channel for regional product distribution.</a:t>
          </a:r>
          <a:endParaRPr lang="en-US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5589B29-9015-4B09-A64F-9D2E7361B368}" type="parTrans" cxnId="{F5697FB7-A2CA-438B-BCE3-CE885D5F51F6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C692CD9-2AD0-42CB-9A21-06253D96D169}" type="sibTrans" cxnId="{F5697FB7-A2CA-438B-BCE3-CE885D5F51F6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9FA8795-5E2B-4D5D-B526-11BC19FD9372}" type="pres">
      <dgm:prSet presAssocID="{BE1AB12D-FDEC-47CC-8E32-50B09B315F83}" presName="root" presStyleCnt="0">
        <dgm:presLayoutVars>
          <dgm:dir/>
          <dgm:resizeHandles val="exact"/>
        </dgm:presLayoutVars>
      </dgm:prSet>
      <dgm:spPr/>
    </dgm:pt>
    <dgm:pt modelId="{D24DEC1F-6DFD-4EC4-85EE-ABE4606FAF45}" type="pres">
      <dgm:prSet presAssocID="{6759A5D0-E5E0-4CB0-8093-60CAAEBCE1EA}" presName="compNode" presStyleCnt="0"/>
      <dgm:spPr/>
    </dgm:pt>
    <dgm:pt modelId="{C2E51F32-8C19-4D6C-806C-C6562D4C1234}" type="pres">
      <dgm:prSet presAssocID="{6759A5D0-E5E0-4CB0-8093-60CAAEBCE1EA}" presName="bgRect" presStyleLbl="bgShp" presStyleIdx="0" presStyleCnt="4" custLinFactNeighborX="-2141" custLinFactNeighborY="-197"/>
      <dgm:spPr/>
    </dgm:pt>
    <dgm:pt modelId="{B16FAF5D-3558-46D6-8157-45E85D4C4486}" type="pres">
      <dgm:prSet presAssocID="{6759A5D0-E5E0-4CB0-8093-60CAAEBCE1E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 Asia-Australia"/>
        </a:ext>
      </dgm:extLst>
    </dgm:pt>
    <dgm:pt modelId="{7511CED6-B0A3-41C8-8A95-F8F220101925}" type="pres">
      <dgm:prSet presAssocID="{6759A5D0-E5E0-4CB0-8093-60CAAEBCE1EA}" presName="spaceRect" presStyleCnt="0"/>
      <dgm:spPr/>
    </dgm:pt>
    <dgm:pt modelId="{43179A9E-2D51-4EF7-BBB2-AECCF2A9614B}" type="pres">
      <dgm:prSet presAssocID="{6759A5D0-E5E0-4CB0-8093-60CAAEBCE1EA}" presName="parTx" presStyleLbl="revTx" presStyleIdx="0" presStyleCnt="4">
        <dgm:presLayoutVars>
          <dgm:chMax val="0"/>
          <dgm:chPref val="0"/>
        </dgm:presLayoutVars>
      </dgm:prSet>
      <dgm:spPr/>
    </dgm:pt>
    <dgm:pt modelId="{95D6128C-B0F5-4445-9216-75FEE6C8364F}" type="pres">
      <dgm:prSet presAssocID="{4537B315-D357-46DE-BBEE-69D7826F0914}" presName="sibTrans" presStyleCnt="0"/>
      <dgm:spPr/>
    </dgm:pt>
    <dgm:pt modelId="{E725582A-506A-48D3-B829-9BCF15D1C9E9}" type="pres">
      <dgm:prSet presAssocID="{0896E4A9-BDB5-4407-AEB5-3758E2B8273E}" presName="compNode" presStyleCnt="0"/>
      <dgm:spPr/>
    </dgm:pt>
    <dgm:pt modelId="{3B1E20EB-0685-4EB5-A1AF-310E8327DCBB}" type="pres">
      <dgm:prSet presAssocID="{0896E4A9-BDB5-4407-AEB5-3758E2B8273E}" presName="bgRect" presStyleLbl="bgShp" presStyleIdx="1" presStyleCnt="4"/>
      <dgm:spPr/>
    </dgm:pt>
    <dgm:pt modelId="{7A4DC5C0-C9AE-4022-A5CB-F789D52E4EF1}" type="pres">
      <dgm:prSet presAssocID="{0896E4A9-BDB5-4407-AEB5-3758E2B8273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D0C41961-04D6-4C1E-804C-8092967DA95C}" type="pres">
      <dgm:prSet presAssocID="{0896E4A9-BDB5-4407-AEB5-3758E2B8273E}" presName="spaceRect" presStyleCnt="0"/>
      <dgm:spPr/>
    </dgm:pt>
    <dgm:pt modelId="{7B3BD992-5C90-4744-92A6-8D8545CA334A}" type="pres">
      <dgm:prSet presAssocID="{0896E4A9-BDB5-4407-AEB5-3758E2B8273E}" presName="parTx" presStyleLbl="revTx" presStyleIdx="1" presStyleCnt="4">
        <dgm:presLayoutVars>
          <dgm:chMax val="0"/>
          <dgm:chPref val="0"/>
        </dgm:presLayoutVars>
      </dgm:prSet>
      <dgm:spPr/>
    </dgm:pt>
    <dgm:pt modelId="{2B7420AA-0D45-4D8D-AE48-2830BD6C178F}" type="pres">
      <dgm:prSet presAssocID="{5C67B441-9AEC-49DB-8FA1-4A17283521CB}" presName="sibTrans" presStyleCnt="0"/>
      <dgm:spPr/>
    </dgm:pt>
    <dgm:pt modelId="{29C0534A-C1AC-4F86-A01B-733BF8A67BB0}" type="pres">
      <dgm:prSet presAssocID="{5B0A8E36-9AAD-4E83-BD0D-03098732E85A}" presName="compNode" presStyleCnt="0"/>
      <dgm:spPr/>
    </dgm:pt>
    <dgm:pt modelId="{1F5EBE99-4F5F-4474-9E53-84E745CE7FD6}" type="pres">
      <dgm:prSet presAssocID="{5B0A8E36-9AAD-4E83-BD0D-03098732E85A}" presName="bgRect" presStyleLbl="bgShp" presStyleIdx="2" presStyleCnt="4"/>
      <dgm:spPr/>
    </dgm:pt>
    <dgm:pt modelId="{5CA20987-B6E4-41AF-9109-1F075951F93D}" type="pres">
      <dgm:prSet presAssocID="{5B0A8E36-9AAD-4E83-BD0D-03098732E85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ins outline"/>
        </a:ext>
      </dgm:extLst>
    </dgm:pt>
    <dgm:pt modelId="{45CB3694-1CED-424E-B96A-01E207281885}" type="pres">
      <dgm:prSet presAssocID="{5B0A8E36-9AAD-4E83-BD0D-03098732E85A}" presName="spaceRect" presStyleCnt="0"/>
      <dgm:spPr/>
    </dgm:pt>
    <dgm:pt modelId="{8BEE0BF9-9728-45BA-B85B-1DD6CA44DB6C}" type="pres">
      <dgm:prSet presAssocID="{5B0A8E36-9AAD-4E83-BD0D-03098732E85A}" presName="parTx" presStyleLbl="revTx" presStyleIdx="2" presStyleCnt="4">
        <dgm:presLayoutVars>
          <dgm:chMax val="0"/>
          <dgm:chPref val="0"/>
        </dgm:presLayoutVars>
      </dgm:prSet>
      <dgm:spPr/>
    </dgm:pt>
    <dgm:pt modelId="{2F881014-3F67-4B6F-9B0F-9E70CE6CC53F}" type="pres">
      <dgm:prSet presAssocID="{1731E0AD-5FF0-4447-99A9-F568E4D2A116}" presName="sibTrans" presStyleCnt="0"/>
      <dgm:spPr/>
    </dgm:pt>
    <dgm:pt modelId="{C8C2231F-B208-4B8C-8198-196F9107EFC0}" type="pres">
      <dgm:prSet presAssocID="{795D844F-7DBF-46E8-B24B-95E44F0CAA48}" presName="compNode" presStyleCnt="0"/>
      <dgm:spPr/>
    </dgm:pt>
    <dgm:pt modelId="{D4A53FB2-4E2A-4F45-B073-28A2841BE2CB}" type="pres">
      <dgm:prSet presAssocID="{795D844F-7DBF-46E8-B24B-95E44F0CAA48}" presName="bgRect" presStyleLbl="bgShp" presStyleIdx="3" presStyleCnt="4"/>
      <dgm:spPr/>
    </dgm:pt>
    <dgm:pt modelId="{48EC2043-65B3-4D53-96F8-80839AE1C45F}" type="pres">
      <dgm:prSet presAssocID="{795D844F-7DBF-46E8-B24B-95E44F0CAA4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livery with solid fill"/>
        </a:ext>
      </dgm:extLst>
    </dgm:pt>
    <dgm:pt modelId="{EADFC0A6-A042-4654-9B50-7EFEC1040F2F}" type="pres">
      <dgm:prSet presAssocID="{795D844F-7DBF-46E8-B24B-95E44F0CAA48}" presName="spaceRect" presStyleCnt="0"/>
      <dgm:spPr/>
    </dgm:pt>
    <dgm:pt modelId="{79700A7C-6EED-422C-BC2F-BC8867BC6138}" type="pres">
      <dgm:prSet presAssocID="{795D844F-7DBF-46E8-B24B-95E44F0CAA4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E58155D-8594-4528-883D-D310EB710A7D}" srcId="{BE1AB12D-FDEC-47CC-8E32-50B09B315F83}" destId="{6759A5D0-E5E0-4CB0-8093-60CAAEBCE1EA}" srcOrd="0" destOrd="0" parTransId="{3F915AC2-38CD-4519-9AE6-BFA6B49B1972}" sibTransId="{4537B315-D357-46DE-BBEE-69D7826F0914}"/>
    <dgm:cxn modelId="{005D497C-C45B-4989-AC11-CCF54E234810}" type="presOf" srcId="{BE1AB12D-FDEC-47CC-8E32-50B09B315F83}" destId="{39FA8795-5E2B-4D5D-B526-11BC19FD9372}" srcOrd="0" destOrd="0" presId="urn:microsoft.com/office/officeart/2018/2/layout/IconVerticalSolidList"/>
    <dgm:cxn modelId="{4A2B1A7F-B96C-4B73-A91A-11517E5E73B1}" type="presOf" srcId="{6759A5D0-E5E0-4CB0-8093-60CAAEBCE1EA}" destId="{43179A9E-2D51-4EF7-BBB2-AECCF2A9614B}" srcOrd="0" destOrd="0" presId="urn:microsoft.com/office/officeart/2018/2/layout/IconVerticalSolidList"/>
    <dgm:cxn modelId="{1FE2D1B0-3AB0-4CBE-92E5-E2FC71CD5D8F}" srcId="{BE1AB12D-FDEC-47CC-8E32-50B09B315F83}" destId="{0896E4A9-BDB5-4407-AEB5-3758E2B8273E}" srcOrd="1" destOrd="0" parTransId="{9BC48770-4414-450B-BF81-7D0831B1141C}" sibTransId="{5C67B441-9AEC-49DB-8FA1-4A17283521CB}"/>
    <dgm:cxn modelId="{3E42FCB5-F2AD-4D0E-B60F-C296173FDD84}" srcId="{BE1AB12D-FDEC-47CC-8E32-50B09B315F83}" destId="{5B0A8E36-9AAD-4E83-BD0D-03098732E85A}" srcOrd="2" destOrd="0" parTransId="{45561CFA-EF2D-4B18-82A6-9D7D5CD87DD5}" sibTransId="{1731E0AD-5FF0-4447-99A9-F568E4D2A116}"/>
    <dgm:cxn modelId="{F5697FB7-A2CA-438B-BCE3-CE885D5F51F6}" srcId="{BE1AB12D-FDEC-47CC-8E32-50B09B315F83}" destId="{795D844F-7DBF-46E8-B24B-95E44F0CAA48}" srcOrd="3" destOrd="0" parTransId="{B5589B29-9015-4B09-A64F-9D2E7361B368}" sibTransId="{7C692CD9-2AD0-42CB-9A21-06253D96D169}"/>
    <dgm:cxn modelId="{183B1DBE-DF4F-41F3-8A5C-4DE73C4C9825}" type="presOf" srcId="{5B0A8E36-9AAD-4E83-BD0D-03098732E85A}" destId="{8BEE0BF9-9728-45BA-B85B-1DD6CA44DB6C}" srcOrd="0" destOrd="0" presId="urn:microsoft.com/office/officeart/2018/2/layout/IconVerticalSolidList"/>
    <dgm:cxn modelId="{1860A5DC-2212-4E6D-93DA-97B0CD1C070C}" type="presOf" srcId="{0896E4A9-BDB5-4407-AEB5-3758E2B8273E}" destId="{7B3BD992-5C90-4744-92A6-8D8545CA334A}" srcOrd="0" destOrd="0" presId="urn:microsoft.com/office/officeart/2018/2/layout/IconVerticalSolidList"/>
    <dgm:cxn modelId="{5363D0FC-015F-4176-9453-6BFEC1DE1FF9}" type="presOf" srcId="{795D844F-7DBF-46E8-B24B-95E44F0CAA48}" destId="{79700A7C-6EED-422C-BC2F-BC8867BC6138}" srcOrd="0" destOrd="0" presId="urn:microsoft.com/office/officeart/2018/2/layout/IconVerticalSolidList"/>
    <dgm:cxn modelId="{0F76B9EC-BABA-40CE-B06B-9C019DDFF0EE}" type="presParOf" srcId="{39FA8795-5E2B-4D5D-B526-11BC19FD9372}" destId="{D24DEC1F-6DFD-4EC4-85EE-ABE4606FAF45}" srcOrd="0" destOrd="0" presId="urn:microsoft.com/office/officeart/2018/2/layout/IconVerticalSolidList"/>
    <dgm:cxn modelId="{E0B47B8F-3DFA-4061-9DB9-5A7547FB19C1}" type="presParOf" srcId="{D24DEC1F-6DFD-4EC4-85EE-ABE4606FAF45}" destId="{C2E51F32-8C19-4D6C-806C-C6562D4C1234}" srcOrd="0" destOrd="0" presId="urn:microsoft.com/office/officeart/2018/2/layout/IconVerticalSolidList"/>
    <dgm:cxn modelId="{00575F87-D81D-4C69-A742-B411BE7659E2}" type="presParOf" srcId="{D24DEC1F-6DFD-4EC4-85EE-ABE4606FAF45}" destId="{B16FAF5D-3558-46D6-8157-45E85D4C4486}" srcOrd="1" destOrd="0" presId="urn:microsoft.com/office/officeart/2018/2/layout/IconVerticalSolidList"/>
    <dgm:cxn modelId="{622F4C84-D145-47FA-8B7F-B09A93DCF0B9}" type="presParOf" srcId="{D24DEC1F-6DFD-4EC4-85EE-ABE4606FAF45}" destId="{7511CED6-B0A3-41C8-8A95-F8F220101925}" srcOrd="2" destOrd="0" presId="urn:microsoft.com/office/officeart/2018/2/layout/IconVerticalSolidList"/>
    <dgm:cxn modelId="{EC8A45BC-1029-41E3-A2C7-F11E8CBCFC54}" type="presParOf" srcId="{D24DEC1F-6DFD-4EC4-85EE-ABE4606FAF45}" destId="{43179A9E-2D51-4EF7-BBB2-AECCF2A9614B}" srcOrd="3" destOrd="0" presId="urn:microsoft.com/office/officeart/2018/2/layout/IconVerticalSolidList"/>
    <dgm:cxn modelId="{9F387959-28D1-4AB8-881B-79E6637FF26E}" type="presParOf" srcId="{39FA8795-5E2B-4D5D-B526-11BC19FD9372}" destId="{95D6128C-B0F5-4445-9216-75FEE6C8364F}" srcOrd="1" destOrd="0" presId="urn:microsoft.com/office/officeart/2018/2/layout/IconVerticalSolidList"/>
    <dgm:cxn modelId="{2059115B-72FC-4A6C-8B6F-D9795F48F4A1}" type="presParOf" srcId="{39FA8795-5E2B-4D5D-B526-11BC19FD9372}" destId="{E725582A-506A-48D3-B829-9BCF15D1C9E9}" srcOrd="2" destOrd="0" presId="urn:microsoft.com/office/officeart/2018/2/layout/IconVerticalSolidList"/>
    <dgm:cxn modelId="{1BFC1BAB-DE1A-4944-9A28-7F50B0EF3EF7}" type="presParOf" srcId="{E725582A-506A-48D3-B829-9BCF15D1C9E9}" destId="{3B1E20EB-0685-4EB5-A1AF-310E8327DCBB}" srcOrd="0" destOrd="0" presId="urn:microsoft.com/office/officeart/2018/2/layout/IconVerticalSolidList"/>
    <dgm:cxn modelId="{8B51645E-793F-4A0D-BB6A-87B75DEDC5BC}" type="presParOf" srcId="{E725582A-506A-48D3-B829-9BCF15D1C9E9}" destId="{7A4DC5C0-C9AE-4022-A5CB-F789D52E4EF1}" srcOrd="1" destOrd="0" presId="urn:microsoft.com/office/officeart/2018/2/layout/IconVerticalSolidList"/>
    <dgm:cxn modelId="{F7FFF57C-2380-40EA-AF27-B7A10757EF60}" type="presParOf" srcId="{E725582A-506A-48D3-B829-9BCF15D1C9E9}" destId="{D0C41961-04D6-4C1E-804C-8092967DA95C}" srcOrd="2" destOrd="0" presId="urn:microsoft.com/office/officeart/2018/2/layout/IconVerticalSolidList"/>
    <dgm:cxn modelId="{4713C987-D37F-417F-B08A-4ADE4CBCFDBD}" type="presParOf" srcId="{E725582A-506A-48D3-B829-9BCF15D1C9E9}" destId="{7B3BD992-5C90-4744-92A6-8D8545CA334A}" srcOrd="3" destOrd="0" presId="urn:microsoft.com/office/officeart/2018/2/layout/IconVerticalSolidList"/>
    <dgm:cxn modelId="{3D83E626-943C-49B4-93C6-713BE648D6EB}" type="presParOf" srcId="{39FA8795-5E2B-4D5D-B526-11BC19FD9372}" destId="{2B7420AA-0D45-4D8D-AE48-2830BD6C178F}" srcOrd="3" destOrd="0" presId="urn:microsoft.com/office/officeart/2018/2/layout/IconVerticalSolidList"/>
    <dgm:cxn modelId="{0B485CAD-46E9-4BAF-9B41-B7D7D4A88459}" type="presParOf" srcId="{39FA8795-5E2B-4D5D-B526-11BC19FD9372}" destId="{29C0534A-C1AC-4F86-A01B-733BF8A67BB0}" srcOrd="4" destOrd="0" presId="urn:microsoft.com/office/officeart/2018/2/layout/IconVerticalSolidList"/>
    <dgm:cxn modelId="{7B21411F-215F-4C22-9232-5CC9F56BE587}" type="presParOf" srcId="{29C0534A-C1AC-4F86-A01B-733BF8A67BB0}" destId="{1F5EBE99-4F5F-4474-9E53-84E745CE7FD6}" srcOrd="0" destOrd="0" presId="urn:microsoft.com/office/officeart/2018/2/layout/IconVerticalSolidList"/>
    <dgm:cxn modelId="{89621DE2-3392-4748-ABC5-033203B78A5B}" type="presParOf" srcId="{29C0534A-C1AC-4F86-A01B-733BF8A67BB0}" destId="{5CA20987-B6E4-41AF-9109-1F075951F93D}" srcOrd="1" destOrd="0" presId="urn:microsoft.com/office/officeart/2018/2/layout/IconVerticalSolidList"/>
    <dgm:cxn modelId="{11FCFC2A-0B68-4610-BE5D-FB76FAB7F82F}" type="presParOf" srcId="{29C0534A-C1AC-4F86-A01B-733BF8A67BB0}" destId="{45CB3694-1CED-424E-B96A-01E207281885}" srcOrd="2" destOrd="0" presId="urn:microsoft.com/office/officeart/2018/2/layout/IconVerticalSolidList"/>
    <dgm:cxn modelId="{8B0309EE-C5DF-4A7E-AA32-9F201B2E92A6}" type="presParOf" srcId="{29C0534A-C1AC-4F86-A01B-733BF8A67BB0}" destId="{8BEE0BF9-9728-45BA-B85B-1DD6CA44DB6C}" srcOrd="3" destOrd="0" presId="urn:microsoft.com/office/officeart/2018/2/layout/IconVerticalSolidList"/>
    <dgm:cxn modelId="{7921BE6F-6500-4157-B12F-C5D5ABF28405}" type="presParOf" srcId="{39FA8795-5E2B-4D5D-B526-11BC19FD9372}" destId="{2F881014-3F67-4B6F-9B0F-9E70CE6CC53F}" srcOrd="5" destOrd="0" presId="urn:microsoft.com/office/officeart/2018/2/layout/IconVerticalSolidList"/>
    <dgm:cxn modelId="{FC54EEB0-BBD8-4E2D-AE51-60E3584AB1F6}" type="presParOf" srcId="{39FA8795-5E2B-4D5D-B526-11BC19FD9372}" destId="{C8C2231F-B208-4B8C-8198-196F9107EFC0}" srcOrd="6" destOrd="0" presId="urn:microsoft.com/office/officeart/2018/2/layout/IconVerticalSolidList"/>
    <dgm:cxn modelId="{75504BE5-E988-499F-B021-85F7B99FA0AB}" type="presParOf" srcId="{C8C2231F-B208-4B8C-8198-196F9107EFC0}" destId="{D4A53FB2-4E2A-4F45-B073-28A2841BE2CB}" srcOrd="0" destOrd="0" presId="urn:microsoft.com/office/officeart/2018/2/layout/IconVerticalSolidList"/>
    <dgm:cxn modelId="{491A9193-3A2F-486D-AC12-13D26267E4AB}" type="presParOf" srcId="{C8C2231F-B208-4B8C-8198-196F9107EFC0}" destId="{48EC2043-65B3-4D53-96F8-80839AE1C45F}" srcOrd="1" destOrd="0" presId="urn:microsoft.com/office/officeart/2018/2/layout/IconVerticalSolidList"/>
    <dgm:cxn modelId="{B01C1F46-8EFE-428E-887E-55830BB9758F}" type="presParOf" srcId="{C8C2231F-B208-4B8C-8198-196F9107EFC0}" destId="{EADFC0A6-A042-4654-9B50-7EFEC1040F2F}" srcOrd="2" destOrd="0" presId="urn:microsoft.com/office/officeart/2018/2/layout/IconVerticalSolidList"/>
    <dgm:cxn modelId="{424AAA36-4B03-4225-8F18-9EF0481D901D}" type="presParOf" srcId="{C8C2231F-B208-4B8C-8198-196F9107EFC0}" destId="{79700A7C-6EED-422C-BC2F-BC8867BC613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B0896B5-5323-4CFF-BC53-02894AE4834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FCA840-B8E3-4F63-B0E9-C863BA4A9C6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i="0" baseline="0" dirty="0">
              <a:latin typeface="Arial" panose="020B0604020202020204" pitchFamily="34" charset="0"/>
              <a:cs typeface="Arial" panose="020B0604020202020204" pitchFamily="34" charset="0"/>
            </a:rPr>
            <a:t>Cost Leadership</a:t>
          </a:r>
        </a:p>
        <a:p>
          <a:pPr>
            <a:lnSpc>
              <a:spcPts val="1600"/>
            </a:lnSpc>
          </a:pPr>
          <a:r>
            <a:rPr lang="en-US" sz="1200" b="0" i="0" baseline="0" dirty="0">
              <a:latin typeface="Arial" panose="020B0604020202020204" pitchFamily="34" charset="0"/>
              <a:cs typeface="Arial" panose="020B0604020202020204" pitchFamily="34" charset="0"/>
            </a:rPr>
            <a:t>We source competitive materials to help you maintain a sustainable cost structure.</a:t>
          </a:r>
          <a:endParaRPr lang="en-US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A646A89-9821-4CD4-BCDB-1927C28C0A8B}" type="parTrans" cxnId="{49A028A2-7E78-4DCE-9473-FF88F88769A8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4438814-A1FD-4256-9997-D7F6AF8BB7FF}" type="sibTrans" cxnId="{49A028A2-7E78-4DCE-9473-FF88F88769A8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729C4CF-1EB3-4812-A4BD-D4A0BEB9FAF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i="0" baseline="0" dirty="0">
              <a:latin typeface="Arial" panose="020B0604020202020204" pitchFamily="34" charset="0"/>
              <a:cs typeface="Arial" panose="020B0604020202020204" pitchFamily="34" charset="0"/>
            </a:rPr>
            <a:t>Technical Security</a:t>
          </a:r>
        </a:p>
        <a:p>
          <a:pPr>
            <a:lnSpc>
              <a:spcPts val="1600"/>
            </a:lnSpc>
          </a:pPr>
          <a:r>
            <a:rPr lang="en-US" sz="1200" b="0" i="0" baseline="0" dirty="0">
              <a:latin typeface="Arial" panose="020B0604020202020204" pitchFamily="34" charset="0"/>
              <a:cs typeface="Arial" panose="020B0604020202020204" pitchFamily="34" charset="0"/>
            </a:rPr>
            <a:t>We provide expert application development and performance optimization.</a:t>
          </a:r>
          <a:endParaRPr lang="en-US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4932CCF-F1D4-4084-9E38-72E735868077}" type="parTrans" cxnId="{AB3704D6-171B-4F7B-8777-E7A0A6B98C06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6C2A7F4-5E88-4739-9E44-53B69CBFA601}" type="sibTrans" cxnId="{AB3704D6-171B-4F7B-8777-E7A0A6B98C06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D21581E-6B19-4AE9-8A18-9709866E4AC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i="0" baseline="0" dirty="0">
              <a:latin typeface="Arial" panose="020B0604020202020204" pitchFamily="34" charset="0"/>
              <a:cs typeface="Arial" panose="020B0604020202020204" pitchFamily="34" charset="0"/>
            </a:rPr>
            <a:t>Risk Mitigation</a:t>
          </a:r>
        </a:p>
        <a:p>
          <a:pPr>
            <a:lnSpc>
              <a:spcPts val="1600"/>
            </a:lnSpc>
          </a:pPr>
          <a:r>
            <a:rPr lang="en-US" sz="1200" b="0" i="0" baseline="0" dirty="0">
              <a:latin typeface="Arial" panose="020B0604020202020204" pitchFamily="34" charset="0"/>
              <a:cs typeface="Arial" panose="020B0604020202020204" pitchFamily="34" charset="0"/>
            </a:rPr>
            <a:t>Comprehensive sampling services and COA allow for thorough evaluation before purchase.</a:t>
          </a:r>
          <a:endParaRPr lang="en-US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901F699-9F3D-4A66-8F45-B735AD9FF7B5}" type="parTrans" cxnId="{62060196-415B-49AD-9F9B-B53A7FAEEF23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75543DB-F0E1-4F45-99C4-9A873774908C}" type="sibTrans" cxnId="{62060196-415B-49AD-9F9B-B53A7FAEEF23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535AE5A-A4C4-4FF0-993D-05DA9D27197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i="0" baseline="0" dirty="0">
              <a:latin typeface="Arial" panose="020B0604020202020204" pitchFamily="34" charset="0"/>
              <a:cs typeface="Arial" panose="020B0604020202020204" pitchFamily="34" charset="0"/>
            </a:rPr>
            <a:t>Global Reach</a:t>
          </a:r>
        </a:p>
        <a:p>
          <a:pPr>
            <a:lnSpc>
              <a:spcPts val="1600"/>
            </a:lnSpc>
          </a:pPr>
          <a:r>
            <a:rPr lang="en-US" sz="1200" b="0" i="0" baseline="0" dirty="0">
              <a:latin typeface="Arial" panose="020B0604020202020204" pitchFamily="34" charset="0"/>
              <a:cs typeface="Arial" panose="020B0604020202020204" pitchFamily="34" charset="0"/>
            </a:rPr>
            <a:t>We source quality materials directly from the "World’s Factory".</a:t>
          </a:r>
          <a:endParaRPr lang="en-US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F0568D0-7B01-4B20-BB69-B7EEDB0CFC46}" type="parTrans" cxnId="{9B14915B-2714-494B-A79C-31DB78F95435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D4C0C0E-5DF8-41E9-AD7B-BF217434AFF5}" type="sibTrans" cxnId="{9B14915B-2714-494B-A79C-31DB78F95435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886D1EF-0E54-4B1B-BD01-6C5C75330B17}" type="pres">
      <dgm:prSet presAssocID="{2B0896B5-5323-4CFF-BC53-02894AE48343}" presName="root" presStyleCnt="0">
        <dgm:presLayoutVars>
          <dgm:dir/>
          <dgm:resizeHandles val="exact"/>
        </dgm:presLayoutVars>
      </dgm:prSet>
      <dgm:spPr/>
    </dgm:pt>
    <dgm:pt modelId="{7BFDCE11-B1AA-43C0-BC41-5179F4ABFE7F}" type="pres">
      <dgm:prSet presAssocID="{A3FCA840-B8E3-4F63-B0E9-C863BA4A9C61}" presName="compNode" presStyleCnt="0"/>
      <dgm:spPr/>
    </dgm:pt>
    <dgm:pt modelId="{B5C13EA6-F6E8-48F1-B6B9-CE0B885343CB}" type="pres">
      <dgm:prSet presAssocID="{A3FCA840-B8E3-4F63-B0E9-C863BA4A9C61}" presName="bgRect" presStyleLbl="bgShp" presStyleIdx="0" presStyleCnt="4"/>
      <dgm:spPr/>
    </dgm:pt>
    <dgm:pt modelId="{0946BECF-9BD4-44E1-BD80-5891CDCC7952}" type="pres">
      <dgm:prSet presAssocID="{A3FCA840-B8E3-4F63-B0E9-C863BA4A9C6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6CBCBB5C-73EB-46D1-B2D1-4AAD16B2A923}" type="pres">
      <dgm:prSet presAssocID="{A3FCA840-B8E3-4F63-B0E9-C863BA4A9C61}" presName="spaceRect" presStyleCnt="0"/>
      <dgm:spPr/>
    </dgm:pt>
    <dgm:pt modelId="{AB0E4AAB-2270-427D-ADE4-9343CF570574}" type="pres">
      <dgm:prSet presAssocID="{A3FCA840-B8E3-4F63-B0E9-C863BA4A9C61}" presName="parTx" presStyleLbl="revTx" presStyleIdx="0" presStyleCnt="4">
        <dgm:presLayoutVars>
          <dgm:chMax val="0"/>
          <dgm:chPref val="0"/>
        </dgm:presLayoutVars>
      </dgm:prSet>
      <dgm:spPr/>
    </dgm:pt>
    <dgm:pt modelId="{85B1FF5F-611E-478C-B392-4D6B6022F337}" type="pres">
      <dgm:prSet presAssocID="{34438814-A1FD-4256-9997-D7F6AF8BB7FF}" presName="sibTrans" presStyleCnt="0"/>
      <dgm:spPr/>
    </dgm:pt>
    <dgm:pt modelId="{FE475E0D-733E-4763-9722-B9B2FEFF222D}" type="pres">
      <dgm:prSet presAssocID="{B729C4CF-1EB3-4812-A4BD-D4A0BEB9FAFB}" presName="compNode" presStyleCnt="0"/>
      <dgm:spPr/>
    </dgm:pt>
    <dgm:pt modelId="{3FEEE23D-5F02-4287-8D29-8076A12CE61C}" type="pres">
      <dgm:prSet presAssocID="{B729C4CF-1EB3-4812-A4BD-D4A0BEB9FAFB}" presName="bgRect" presStyleLbl="bgShp" presStyleIdx="1" presStyleCnt="4"/>
      <dgm:spPr/>
    </dgm:pt>
    <dgm:pt modelId="{8AA727DD-EB41-41B5-87DF-754F74A5FD15}" type="pres">
      <dgm:prSet presAssocID="{B729C4CF-1EB3-4812-A4BD-D4A0BEB9FAF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D619C473-3494-4051-B807-9F40CB3E56B0}" type="pres">
      <dgm:prSet presAssocID="{B729C4CF-1EB3-4812-A4BD-D4A0BEB9FAFB}" presName="spaceRect" presStyleCnt="0"/>
      <dgm:spPr/>
    </dgm:pt>
    <dgm:pt modelId="{0446A900-6E49-40BE-B1F2-F33AB1B375E8}" type="pres">
      <dgm:prSet presAssocID="{B729C4CF-1EB3-4812-A4BD-D4A0BEB9FAFB}" presName="parTx" presStyleLbl="revTx" presStyleIdx="1" presStyleCnt="4">
        <dgm:presLayoutVars>
          <dgm:chMax val="0"/>
          <dgm:chPref val="0"/>
        </dgm:presLayoutVars>
      </dgm:prSet>
      <dgm:spPr/>
    </dgm:pt>
    <dgm:pt modelId="{574D2172-203E-4EE7-92B6-F328AC707333}" type="pres">
      <dgm:prSet presAssocID="{F6C2A7F4-5E88-4739-9E44-53B69CBFA601}" presName="sibTrans" presStyleCnt="0"/>
      <dgm:spPr/>
    </dgm:pt>
    <dgm:pt modelId="{A862DB6A-4D28-4A9C-8F28-5B699A49289C}" type="pres">
      <dgm:prSet presAssocID="{ED21581E-6B19-4AE9-8A18-9709866E4ACC}" presName="compNode" presStyleCnt="0"/>
      <dgm:spPr/>
    </dgm:pt>
    <dgm:pt modelId="{2B943FCB-44F3-45BB-B767-A4AA3C83380A}" type="pres">
      <dgm:prSet presAssocID="{ED21581E-6B19-4AE9-8A18-9709866E4ACC}" presName="bgRect" presStyleLbl="bgShp" presStyleIdx="2" presStyleCnt="4"/>
      <dgm:spPr/>
    </dgm:pt>
    <dgm:pt modelId="{98BE0F87-A912-4551-963B-F206CF870664}" type="pres">
      <dgm:prSet presAssocID="{ED21581E-6B19-4AE9-8A18-9709866E4AC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 with solid fill"/>
        </a:ext>
      </dgm:extLst>
    </dgm:pt>
    <dgm:pt modelId="{B2E21992-6839-4F7A-8CD5-8FA0D4243DE8}" type="pres">
      <dgm:prSet presAssocID="{ED21581E-6B19-4AE9-8A18-9709866E4ACC}" presName="spaceRect" presStyleCnt="0"/>
      <dgm:spPr/>
    </dgm:pt>
    <dgm:pt modelId="{E569F7FE-F862-4F94-819B-CCDB4A7379B4}" type="pres">
      <dgm:prSet presAssocID="{ED21581E-6B19-4AE9-8A18-9709866E4ACC}" presName="parTx" presStyleLbl="revTx" presStyleIdx="2" presStyleCnt="4">
        <dgm:presLayoutVars>
          <dgm:chMax val="0"/>
          <dgm:chPref val="0"/>
        </dgm:presLayoutVars>
      </dgm:prSet>
      <dgm:spPr/>
    </dgm:pt>
    <dgm:pt modelId="{70650755-7AD9-4542-B652-BD5B362E259E}" type="pres">
      <dgm:prSet presAssocID="{275543DB-F0E1-4F45-99C4-9A873774908C}" presName="sibTrans" presStyleCnt="0"/>
      <dgm:spPr/>
    </dgm:pt>
    <dgm:pt modelId="{AE8EF953-0CF9-4360-9B73-28E5E346AEC1}" type="pres">
      <dgm:prSet presAssocID="{8535AE5A-A4C4-4FF0-993D-05DA9D27197E}" presName="compNode" presStyleCnt="0"/>
      <dgm:spPr/>
    </dgm:pt>
    <dgm:pt modelId="{DFDA6390-339C-454A-98F7-94B9D727C8E2}" type="pres">
      <dgm:prSet presAssocID="{8535AE5A-A4C4-4FF0-993D-05DA9D27197E}" presName="bgRect" presStyleLbl="bgShp" presStyleIdx="3" presStyleCnt="4"/>
      <dgm:spPr/>
    </dgm:pt>
    <dgm:pt modelId="{87FD3211-BFC2-454A-BDC3-576E3AC40DB9}" type="pres">
      <dgm:prSet presAssocID="{8535AE5A-A4C4-4FF0-993D-05DA9D27197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857A58DE-0FC6-4FEB-8594-D0C9F0FE061B}" type="pres">
      <dgm:prSet presAssocID="{8535AE5A-A4C4-4FF0-993D-05DA9D27197E}" presName="spaceRect" presStyleCnt="0"/>
      <dgm:spPr/>
    </dgm:pt>
    <dgm:pt modelId="{4B6A548A-AEEF-4190-B36B-A2197DD94AC5}" type="pres">
      <dgm:prSet presAssocID="{8535AE5A-A4C4-4FF0-993D-05DA9D27197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2C0210A-108B-4BE3-BA0F-80E1C6CEAAA6}" type="presOf" srcId="{8535AE5A-A4C4-4FF0-993D-05DA9D27197E}" destId="{4B6A548A-AEEF-4190-B36B-A2197DD94AC5}" srcOrd="0" destOrd="0" presId="urn:microsoft.com/office/officeart/2018/2/layout/IconVerticalSolidList"/>
    <dgm:cxn modelId="{6493DF13-0832-44E3-BC72-57159811B7F6}" type="presOf" srcId="{2B0896B5-5323-4CFF-BC53-02894AE48343}" destId="{5886D1EF-0E54-4B1B-BD01-6C5C75330B17}" srcOrd="0" destOrd="0" presId="urn:microsoft.com/office/officeart/2018/2/layout/IconVerticalSolidList"/>
    <dgm:cxn modelId="{9B14915B-2714-494B-A79C-31DB78F95435}" srcId="{2B0896B5-5323-4CFF-BC53-02894AE48343}" destId="{8535AE5A-A4C4-4FF0-993D-05DA9D27197E}" srcOrd="3" destOrd="0" parTransId="{7F0568D0-7B01-4B20-BB69-B7EEDB0CFC46}" sibTransId="{7D4C0C0E-5DF8-41E9-AD7B-BF217434AFF5}"/>
    <dgm:cxn modelId="{F516D75C-439B-47B3-A1DA-B4D73C1DB4AA}" type="presOf" srcId="{A3FCA840-B8E3-4F63-B0E9-C863BA4A9C61}" destId="{AB0E4AAB-2270-427D-ADE4-9343CF570574}" srcOrd="0" destOrd="0" presId="urn:microsoft.com/office/officeart/2018/2/layout/IconVerticalSolidList"/>
    <dgm:cxn modelId="{F6DEA981-0BAC-41C1-9FF1-2848C0A5BA07}" type="presOf" srcId="{B729C4CF-1EB3-4812-A4BD-D4A0BEB9FAFB}" destId="{0446A900-6E49-40BE-B1F2-F33AB1B375E8}" srcOrd="0" destOrd="0" presId="urn:microsoft.com/office/officeart/2018/2/layout/IconVerticalSolidList"/>
    <dgm:cxn modelId="{62060196-415B-49AD-9F9B-B53A7FAEEF23}" srcId="{2B0896B5-5323-4CFF-BC53-02894AE48343}" destId="{ED21581E-6B19-4AE9-8A18-9709866E4ACC}" srcOrd="2" destOrd="0" parTransId="{3901F699-9F3D-4A66-8F45-B735AD9FF7B5}" sibTransId="{275543DB-F0E1-4F45-99C4-9A873774908C}"/>
    <dgm:cxn modelId="{49A028A2-7E78-4DCE-9473-FF88F88769A8}" srcId="{2B0896B5-5323-4CFF-BC53-02894AE48343}" destId="{A3FCA840-B8E3-4F63-B0E9-C863BA4A9C61}" srcOrd="0" destOrd="0" parTransId="{3A646A89-9821-4CD4-BCDB-1927C28C0A8B}" sibTransId="{34438814-A1FD-4256-9997-D7F6AF8BB7FF}"/>
    <dgm:cxn modelId="{9FCC96AA-C88E-4787-A68B-B8EB28E8A0D2}" type="presOf" srcId="{ED21581E-6B19-4AE9-8A18-9709866E4ACC}" destId="{E569F7FE-F862-4F94-819B-CCDB4A7379B4}" srcOrd="0" destOrd="0" presId="urn:microsoft.com/office/officeart/2018/2/layout/IconVerticalSolidList"/>
    <dgm:cxn modelId="{AB3704D6-171B-4F7B-8777-E7A0A6B98C06}" srcId="{2B0896B5-5323-4CFF-BC53-02894AE48343}" destId="{B729C4CF-1EB3-4812-A4BD-D4A0BEB9FAFB}" srcOrd="1" destOrd="0" parTransId="{E4932CCF-F1D4-4084-9E38-72E735868077}" sibTransId="{F6C2A7F4-5E88-4739-9E44-53B69CBFA601}"/>
    <dgm:cxn modelId="{2E5D50AA-C4B2-427B-ACBB-5F1802E63738}" type="presParOf" srcId="{5886D1EF-0E54-4B1B-BD01-6C5C75330B17}" destId="{7BFDCE11-B1AA-43C0-BC41-5179F4ABFE7F}" srcOrd="0" destOrd="0" presId="urn:microsoft.com/office/officeart/2018/2/layout/IconVerticalSolidList"/>
    <dgm:cxn modelId="{7AFA90D4-0568-4C7A-88AD-A757D4B38637}" type="presParOf" srcId="{7BFDCE11-B1AA-43C0-BC41-5179F4ABFE7F}" destId="{B5C13EA6-F6E8-48F1-B6B9-CE0B885343CB}" srcOrd="0" destOrd="0" presId="urn:microsoft.com/office/officeart/2018/2/layout/IconVerticalSolidList"/>
    <dgm:cxn modelId="{4428F22A-AEFD-4C92-ABEF-86628B53B6E5}" type="presParOf" srcId="{7BFDCE11-B1AA-43C0-BC41-5179F4ABFE7F}" destId="{0946BECF-9BD4-44E1-BD80-5891CDCC7952}" srcOrd="1" destOrd="0" presId="urn:microsoft.com/office/officeart/2018/2/layout/IconVerticalSolidList"/>
    <dgm:cxn modelId="{78579276-66CF-491B-AC20-F7F67F85BF7B}" type="presParOf" srcId="{7BFDCE11-B1AA-43C0-BC41-5179F4ABFE7F}" destId="{6CBCBB5C-73EB-46D1-B2D1-4AAD16B2A923}" srcOrd="2" destOrd="0" presId="urn:microsoft.com/office/officeart/2018/2/layout/IconVerticalSolidList"/>
    <dgm:cxn modelId="{27470233-07C6-487B-9F7E-9A9E6E248DF9}" type="presParOf" srcId="{7BFDCE11-B1AA-43C0-BC41-5179F4ABFE7F}" destId="{AB0E4AAB-2270-427D-ADE4-9343CF570574}" srcOrd="3" destOrd="0" presId="urn:microsoft.com/office/officeart/2018/2/layout/IconVerticalSolidList"/>
    <dgm:cxn modelId="{F7F18377-DCE2-4BA9-9648-C7534B4C451C}" type="presParOf" srcId="{5886D1EF-0E54-4B1B-BD01-6C5C75330B17}" destId="{85B1FF5F-611E-478C-B392-4D6B6022F337}" srcOrd="1" destOrd="0" presId="urn:microsoft.com/office/officeart/2018/2/layout/IconVerticalSolidList"/>
    <dgm:cxn modelId="{5D73BC8D-096D-4A43-8A6A-2AF469434F43}" type="presParOf" srcId="{5886D1EF-0E54-4B1B-BD01-6C5C75330B17}" destId="{FE475E0D-733E-4763-9722-B9B2FEFF222D}" srcOrd="2" destOrd="0" presId="urn:microsoft.com/office/officeart/2018/2/layout/IconVerticalSolidList"/>
    <dgm:cxn modelId="{1ECEC7A8-A0C1-4AF9-BDF6-54BD0B43ECE2}" type="presParOf" srcId="{FE475E0D-733E-4763-9722-B9B2FEFF222D}" destId="{3FEEE23D-5F02-4287-8D29-8076A12CE61C}" srcOrd="0" destOrd="0" presId="urn:microsoft.com/office/officeart/2018/2/layout/IconVerticalSolidList"/>
    <dgm:cxn modelId="{2FFE4DDB-4A49-416F-8D53-D88110AEB4D6}" type="presParOf" srcId="{FE475E0D-733E-4763-9722-B9B2FEFF222D}" destId="{8AA727DD-EB41-41B5-87DF-754F74A5FD15}" srcOrd="1" destOrd="0" presId="urn:microsoft.com/office/officeart/2018/2/layout/IconVerticalSolidList"/>
    <dgm:cxn modelId="{3F790E59-7290-4184-B699-B612FBF6E3CA}" type="presParOf" srcId="{FE475E0D-733E-4763-9722-B9B2FEFF222D}" destId="{D619C473-3494-4051-B807-9F40CB3E56B0}" srcOrd="2" destOrd="0" presId="urn:microsoft.com/office/officeart/2018/2/layout/IconVerticalSolidList"/>
    <dgm:cxn modelId="{F57D3BDD-5101-4D5E-B7BC-BF66EAB882F1}" type="presParOf" srcId="{FE475E0D-733E-4763-9722-B9B2FEFF222D}" destId="{0446A900-6E49-40BE-B1F2-F33AB1B375E8}" srcOrd="3" destOrd="0" presId="urn:microsoft.com/office/officeart/2018/2/layout/IconVerticalSolidList"/>
    <dgm:cxn modelId="{CD2996A9-6F9C-40A5-82A6-C71109707400}" type="presParOf" srcId="{5886D1EF-0E54-4B1B-BD01-6C5C75330B17}" destId="{574D2172-203E-4EE7-92B6-F328AC707333}" srcOrd="3" destOrd="0" presId="urn:microsoft.com/office/officeart/2018/2/layout/IconVerticalSolidList"/>
    <dgm:cxn modelId="{8D3A7752-8225-476E-8BAA-C65F4515B22F}" type="presParOf" srcId="{5886D1EF-0E54-4B1B-BD01-6C5C75330B17}" destId="{A862DB6A-4D28-4A9C-8F28-5B699A49289C}" srcOrd="4" destOrd="0" presId="urn:microsoft.com/office/officeart/2018/2/layout/IconVerticalSolidList"/>
    <dgm:cxn modelId="{D08488ED-08A3-49F5-A22C-4D3C82FD465A}" type="presParOf" srcId="{A862DB6A-4D28-4A9C-8F28-5B699A49289C}" destId="{2B943FCB-44F3-45BB-B767-A4AA3C83380A}" srcOrd="0" destOrd="0" presId="urn:microsoft.com/office/officeart/2018/2/layout/IconVerticalSolidList"/>
    <dgm:cxn modelId="{8D32DA73-20D3-45A5-B11C-C2223585BADD}" type="presParOf" srcId="{A862DB6A-4D28-4A9C-8F28-5B699A49289C}" destId="{98BE0F87-A912-4551-963B-F206CF870664}" srcOrd="1" destOrd="0" presId="urn:microsoft.com/office/officeart/2018/2/layout/IconVerticalSolidList"/>
    <dgm:cxn modelId="{E12C3EA5-52FE-4E20-9769-8CB1AFBF0C98}" type="presParOf" srcId="{A862DB6A-4D28-4A9C-8F28-5B699A49289C}" destId="{B2E21992-6839-4F7A-8CD5-8FA0D4243DE8}" srcOrd="2" destOrd="0" presId="urn:microsoft.com/office/officeart/2018/2/layout/IconVerticalSolidList"/>
    <dgm:cxn modelId="{7948EF97-4885-4ACC-A0D7-43663BDC9083}" type="presParOf" srcId="{A862DB6A-4D28-4A9C-8F28-5B699A49289C}" destId="{E569F7FE-F862-4F94-819B-CCDB4A7379B4}" srcOrd="3" destOrd="0" presId="urn:microsoft.com/office/officeart/2018/2/layout/IconVerticalSolidList"/>
    <dgm:cxn modelId="{2B94E44C-42CB-492B-83B6-4E385AF67467}" type="presParOf" srcId="{5886D1EF-0E54-4B1B-BD01-6C5C75330B17}" destId="{70650755-7AD9-4542-B652-BD5B362E259E}" srcOrd="5" destOrd="0" presId="urn:microsoft.com/office/officeart/2018/2/layout/IconVerticalSolidList"/>
    <dgm:cxn modelId="{3F480BED-D88F-4D2D-92AE-3F115B6ECB1B}" type="presParOf" srcId="{5886D1EF-0E54-4B1B-BD01-6C5C75330B17}" destId="{AE8EF953-0CF9-4360-9B73-28E5E346AEC1}" srcOrd="6" destOrd="0" presId="urn:microsoft.com/office/officeart/2018/2/layout/IconVerticalSolidList"/>
    <dgm:cxn modelId="{A5717CA4-69C0-4C23-97CD-B1A3A66218A3}" type="presParOf" srcId="{AE8EF953-0CF9-4360-9B73-28E5E346AEC1}" destId="{DFDA6390-339C-454A-98F7-94B9D727C8E2}" srcOrd="0" destOrd="0" presId="urn:microsoft.com/office/officeart/2018/2/layout/IconVerticalSolidList"/>
    <dgm:cxn modelId="{28C0055C-ABEB-44F4-A5A5-CEF00A6F073E}" type="presParOf" srcId="{AE8EF953-0CF9-4360-9B73-28E5E346AEC1}" destId="{87FD3211-BFC2-454A-BDC3-576E3AC40DB9}" srcOrd="1" destOrd="0" presId="urn:microsoft.com/office/officeart/2018/2/layout/IconVerticalSolidList"/>
    <dgm:cxn modelId="{37CC080C-2D74-4C68-A995-288F30D48035}" type="presParOf" srcId="{AE8EF953-0CF9-4360-9B73-28E5E346AEC1}" destId="{857A58DE-0FC6-4FEB-8594-D0C9F0FE061B}" srcOrd="2" destOrd="0" presId="urn:microsoft.com/office/officeart/2018/2/layout/IconVerticalSolidList"/>
    <dgm:cxn modelId="{F0256F3C-6585-43A6-BC6F-1F6E7FA0B630}" type="presParOf" srcId="{AE8EF953-0CF9-4360-9B73-28E5E346AEC1}" destId="{4B6A548A-AEEF-4190-B36B-A2197DD94AC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B8AD9-4F43-4C9B-A633-31507CB1E4AE}">
      <dsp:nvSpPr>
        <dsp:cNvPr id="0" name=""/>
        <dsp:cNvSpPr/>
      </dsp:nvSpPr>
      <dsp:spPr>
        <a:xfrm>
          <a:off x="0" y="641"/>
          <a:ext cx="5361030" cy="1500188"/>
        </a:xfrm>
        <a:prstGeom prst="roundRect">
          <a:avLst>
            <a:gd name="adj" fmla="val 10000"/>
          </a:avLst>
        </a:prstGeom>
        <a:solidFill>
          <a:srgbClr val="CCD5E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8DFA97-A725-472E-B148-838C86646522}">
      <dsp:nvSpPr>
        <dsp:cNvPr id="0" name=""/>
        <dsp:cNvSpPr/>
      </dsp:nvSpPr>
      <dsp:spPr>
        <a:xfrm>
          <a:off x="453806" y="338183"/>
          <a:ext cx="825103" cy="8251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BF7A25-418D-4DA7-A6ED-12A7ADF86C0F}">
      <dsp:nvSpPr>
        <dsp:cNvPr id="0" name=""/>
        <dsp:cNvSpPr/>
      </dsp:nvSpPr>
      <dsp:spPr>
        <a:xfrm>
          <a:off x="1732717" y="641"/>
          <a:ext cx="3628313" cy="1500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770" tIns="158770" rIns="158770" bIns="15877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Vision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To be the most cost-competitive alternative for manufacturers in the region.</a:t>
          </a:r>
        </a:p>
      </dsp:txBody>
      <dsp:txXfrm>
        <a:off x="1732717" y="641"/>
        <a:ext cx="3628313" cy="1500188"/>
      </dsp:txXfrm>
    </dsp:sp>
    <dsp:sp modelId="{A3EDC57F-1F8E-4ACA-96AB-5B35EDE3B0BB}">
      <dsp:nvSpPr>
        <dsp:cNvPr id="0" name=""/>
        <dsp:cNvSpPr/>
      </dsp:nvSpPr>
      <dsp:spPr>
        <a:xfrm>
          <a:off x="0" y="1875876"/>
          <a:ext cx="5361030" cy="1500188"/>
        </a:xfrm>
        <a:prstGeom prst="roundRect">
          <a:avLst>
            <a:gd name="adj" fmla="val 10000"/>
          </a:avLst>
        </a:prstGeom>
        <a:solidFill>
          <a:srgbClr val="CCD5E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17DF6B-6B0D-4F81-8D73-6C4700FDBADB}">
      <dsp:nvSpPr>
        <dsp:cNvPr id="0" name=""/>
        <dsp:cNvSpPr/>
      </dsp:nvSpPr>
      <dsp:spPr>
        <a:xfrm>
          <a:off x="453806" y="2213418"/>
          <a:ext cx="825103" cy="8251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4FE606-F5D8-491F-A463-60DED664C6CA}">
      <dsp:nvSpPr>
        <dsp:cNvPr id="0" name=""/>
        <dsp:cNvSpPr/>
      </dsp:nvSpPr>
      <dsp:spPr>
        <a:xfrm>
          <a:off x="1732717" y="1875876"/>
          <a:ext cx="3628313" cy="1500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770" tIns="158770" rIns="158770" bIns="15877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Commitment to Quality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Providing fit-for-purpose materials backed by technical and regulatory expertise.</a:t>
          </a:r>
          <a:endParaRPr 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732717" y="1875876"/>
        <a:ext cx="3628313" cy="1500188"/>
      </dsp:txXfrm>
    </dsp:sp>
    <dsp:sp modelId="{4132C9C3-BBF1-4EA5-B171-D26091C5255E}">
      <dsp:nvSpPr>
        <dsp:cNvPr id="0" name=""/>
        <dsp:cNvSpPr/>
      </dsp:nvSpPr>
      <dsp:spPr>
        <a:xfrm>
          <a:off x="0" y="3751111"/>
          <a:ext cx="5361030" cy="1500188"/>
        </a:xfrm>
        <a:prstGeom prst="roundRect">
          <a:avLst>
            <a:gd name="adj" fmla="val 10000"/>
          </a:avLst>
        </a:prstGeom>
        <a:solidFill>
          <a:srgbClr val="CCD5E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75A746-7DF9-41BA-823A-B514D262528A}">
      <dsp:nvSpPr>
        <dsp:cNvPr id="0" name=""/>
        <dsp:cNvSpPr/>
      </dsp:nvSpPr>
      <dsp:spPr>
        <a:xfrm>
          <a:off x="453806" y="4088654"/>
          <a:ext cx="825103" cy="8251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CDEB0A-3119-4682-B9AE-72C6A9B2969F}">
      <dsp:nvSpPr>
        <dsp:cNvPr id="0" name=""/>
        <dsp:cNvSpPr/>
      </dsp:nvSpPr>
      <dsp:spPr>
        <a:xfrm>
          <a:off x="1732717" y="3751111"/>
          <a:ext cx="3628313" cy="1500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770" tIns="158770" rIns="158770" bIns="15877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The Goal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Facilitating a seamless and smooth transition for our partners.</a:t>
          </a:r>
          <a:endParaRPr 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732717" y="3751111"/>
        <a:ext cx="3628313" cy="15001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74CF29-5485-47B2-B6BC-5FD7E51A1B7F}">
      <dsp:nvSpPr>
        <dsp:cNvPr id="0" name=""/>
        <dsp:cNvSpPr/>
      </dsp:nvSpPr>
      <dsp:spPr>
        <a:xfrm>
          <a:off x="0" y="127248"/>
          <a:ext cx="4422710" cy="1639592"/>
        </a:xfrm>
        <a:prstGeom prst="roundRect">
          <a:avLst/>
        </a:prstGeom>
        <a:solidFill>
          <a:srgbClr val="CCD5E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Agrochemical</a:t>
          </a:r>
        </a:p>
        <a:p>
          <a:pPr marL="0" lvl="0" indent="0" algn="l" defTabSz="622300">
            <a:lnSpc>
              <a:spcPts val="16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Agriculture is a crucial economic pillar for South East Asia, contributing roughly 9% to region’s GDP and employing one-third of its workforce. Growth driven by rising population and increasing demand for food.</a:t>
          </a:r>
        </a:p>
      </dsp:txBody>
      <dsp:txXfrm>
        <a:off x="80038" y="207286"/>
        <a:ext cx="4262634" cy="1479516"/>
      </dsp:txXfrm>
    </dsp:sp>
    <dsp:sp modelId="{98922E21-24D3-44B3-A179-C5A5ECD65F86}">
      <dsp:nvSpPr>
        <dsp:cNvPr id="0" name=""/>
        <dsp:cNvSpPr/>
      </dsp:nvSpPr>
      <dsp:spPr>
        <a:xfrm>
          <a:off x="0" y="2264984"/>
          <a:ext cx="4422710" cy="1639424"/>
        </a:xfrm>
        <a:prstGeom prst="roundRect">
          <a:avLst/>
        </a:prstGeom>
        <a:solidFill>
          <a:srgbClr val="CCD5E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Paint and Coatings</a:t>
          </a:r>
        </a:p>
        <a:p>
          <a:pPr marL="0" lvl="0" indent="0" algn="l" defTabSz="622300">
            <a:lnSpc>
              <a:spcPts val="16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Robust and evolving sector, integral to the region’s rapid infrastructural development and being key  destination for shipbuilding and ship repair.</a:t>
          </a:r>
        </a:p>
      </dsp:txBody>
      <dsp:txXfrm>
        <a:off x="80030" y="2345014"/>
        <a:ext cx="4262650" cy="14793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E51F32-8C19-4D6C-806C-C6562D4C1234}">
      <dsp:nvSpPr>
        <dsp:cNvPr id="0" name=""/>
        <dsp:cNvSpPr/>
      </dsp:nvSpPr>
      <dsp:spPr>
        <a:xfrm>
          <a:off x="0" y="3"/>
          <a:ext cx="5107465" cy="11379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6FAF5D-3558-46D6-8157-45E85D4C4486}">
      <dsp:nvSpPr>
        <dsp:cNvPr id="0" name=""/>
        <dsp:cNvSpPr/>
      </dsp:nvSpPr>
      <dsp:spPr>
        <a:xfrm>
          <a:off x="344230" y="258284"/>
          <a:ext cx="625873" cy="6258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179A9E-2D51-4EF7-BBB2-AECCF2A9614B}">
      <dsp:nvSpPr>
        <dsp:cNvPr id="0" name=""/>
        <dsp:cNvSpPr/>
      </dsp:nvSpPr>
      <dsp:spPr>
        <a:xfrm>
          <a:off x="1314333" y="2245"/>
          <a:ext cx="3793131" cy="1137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433" tIns="120433" rIns="120433" bIns="12043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Market Entry</a:t>
          </a:r>
        </a:p>
        <a:p>
          <a:pPr marL="0" lvl="0" indent="0" algn="l" defTabSz="622300">
            <a:lnSpc>
              <a:spcPts val="16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We offer an agile, low-investment path for producers to expand into Southeast Asia.</a:t>
          </a:r>
          <a:endParaRPr 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314333" y="2245"/>
        <a:ext cx="3793131" cy="1137951"/>
      </dsp:txXfrm>
    </dsp:sp>
    <dsp:sp modelId="{3B1E20EB-0685-4EB5-A1AF-310E8327DCBB}">
      <dsp:nvSpPr>
        <dsp:cNvPr id="0" name=""/>
        <dsp:cNvSpPr/>
      </dsp:nvSpPr>
      <dsp:spPr>
        <a:xfrm>
          <a:off x="0" y="1424684"/>
          <a:ext cx="5107465" cy="11379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4DC5C0-C9AE-4022-A5CB-F789D52E4EF1}">
      <dsp:nvSpPr>
        <dsp:cNvPr id="0" name=""/>
        <dsp:cNvSpPr/>
      </dsp:nvSpPr>
      <dsp:spPr>
        <a:xfrm>
          <a:off x="344230" y="1680723"/>
          <a:ext cx="625873" cy="6258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3BD992-5C90-4744-92A6-8D8545CA334A}">
      <dsp:nvSpPr>
        <dsp:cNvPr id="0" name=""/>
        <dsp:cNvSpPr/>
      </dsp:nvSpPr>
      <dsp:spPr>
        <a:xfrm>
          <a:off x="1314333" y="1424684"/>
          <a:ext cx="3793131" cy="1137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433" tIns="120433" rIns="120433" bIns="12043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Speed to Market</a:t>
          </a:r>
        </a:p>
        <a:p>
          <a:pPr marL="0" lvl="0" indent="0" algn="l" defTabSz="622300">
            <a:lnSpc>
              <a:spcPts val="16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Our local team services customers directly for effective product reach.</a:t>
          </a:r>
          <a:endParaRPr 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314333" y="1424684"/>
        <a:ext cx="3793131" cy="1137951"/>
      </dsp:txXfrm>
    </dsp:sp>
    <dsp:sp modelId="{1F5EBE99-4F5F-4474-9E53-84E745CE7FD6}">
      <dsp:nvSpPr>
        <dsp:cNvPr id="0" name=""/>
        <dsp:cNvSpPr/>
      </dsp:nvSpPr>
      <dsp:spPr>
        <a:xfrm>
          <a:off x="0" y="2847123"/>
          <a:ext cx="5107465" cy="11379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A20987-B6E4-41AF-9109-1F075951F93D}">
      <dsp:nvSpPr>
        <dsp:cNvPr id="0" name=""/>
        <dsp:cNvSpPr/>
      </dsp:nvSpPr>
      <dsp:spPr>
        <a:xfrm>
          <a:off x="344230" y="3103162"/>
          <a:ext cx="625873" cy="6258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EE0BF9-9728-45BA-B85B-1DD6CA44DB6C}">
      <dsp:nvSpPr>
        <dsp:cNvPr id="0" name=""/>
        <dsp:cNvSpPr/>
      </dsp:nvSpPr>
      <dsp:spPr>
        <a:xfrm>
          <a:off x="1314333" y="2847123"/>
          <a:ext cx="3793131" cy="1137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433" tIns="120433" rIns="120433" bIns="12043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Lower Cost to Serve</a:t>
          </a:r>
        </a:p>
        <a:p>
          <a:pPr marL="0" lvl="0" indent="0" algn="l" defTabSz="622300">
            <a:lnSpc>
              <a:spcPts val="16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Chemflow handles all local administrative and import documentation on your behalf.</a:t>
          </a:r>
          <a:endParaRPr 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314333" y="2847123"/>
        <a:ext cx="3793131" cy="1137951"/>
      </dsp:txXfrm>
    </dsp:sp>
    <dsp:sp modelId="{D4A53FB2-4E2A-4F45-B073-28A2841BE2CB}">
      <dsp:nvSpPr>
        <dsp:cNvPr id="0" name=""/>
        <dsp:cNvSpPr/>
      </dsp:nvSpPr>
      <dsp:spPr>
        <a:xfrm>
          <a:off x="0" y="4269562"/>
          <a:ext cx="5107465" cy="11379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EC2043-65B3-4D53-96F8-80839AE1C45F}">
      <dsp:nvSpPr>
        <dsp:cNvPr id="0" name=""/>
        <dsp:cNvSpPr/>
      </dsp:nvSpPr>
      <dsp:spPr>
        <a:xfrm>
          <a:off x="344230" y="4525601"/>
          <a:ext cx="625873" cy="62587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700A7C-6EED-422C-BC2F-BC8867BC6138}">
      <dsp:nvSpPr>
        <dsp:cNvPr id="0" name=""/>
        <dsp:cNvSpPr/>
      </dsp:nvSpPr>
      <dsp:spPr>
        <a:xfrm>
          <a:off x="1314333" y="4269562"/>
          <a:ext cx="3793131" cy="1137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433" tIns="120433" rIns="120433" bIns="12043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Distribution</a:t>
          </a:r>
        </a:p>
        <a:p>
          <a:pPr marL="0" lvl="0" indent="0" algn="l" defTabSz="622300">
            <a:lnSpc>
              <a:spcPts val="16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We provide a fast, cost-effective channel for regional product distribution.</a:t>
          </a:r>
          <a:endParaRPr 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314333" y="4269562"/>
        <a:ext cx="3793131" cy="11379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C13EA6-F6E8-48F1-B6B9-CE0B885343CB}">
      <dsp:nvSpPr>
        <dsp:cNvPr id="0" name=""/>
        <dsp:cNvSpPr/>
      </dsp:nvSpPr>
      <dsp:spPr>
        <a:xfrm>
          <a:off x="0" y="2245"/>
          <a:ext cx="5108400" cy="113817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46BECF-9BD4-44E1-BD80-5891CDCC7952}">
      <dsp:nvSpPr>
        <dsp:cNvPr id="0" name=""/>
        <dsp:cNvSpPr/>
      </dsp:nvSpPr>
      <dsp:spPr>
        <a:xfrm>
          <a:off x="344296" y="258333"/>
          <a:ext cx="625993" cy="6259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0E4AAB-2270-427D-ADE4-9343CF570574}">
      <dsp:nvSpPr>
        <dsp:cNvPr id="0" name=""/>
        <dsp:cNvSpPr/>
      </dsp:nvSpPr>
      <dsp:spPr>
        <a:xfrm>
          <a:off x="1314586" y="2245"/>
          <a:ext cx="3793813" cy="1138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456" tIns="120456" rIns="120456" bIns="12045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Cost Leadership</a:t>
          </a:r>
        </a:p>
        <a:p>
          <a:pPr marL="0" lvl="0" indent="0" algn="l" defTabSz="622300">
            <a:lnSpc>
              <a:spcPts val="16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We source competitive materials to help you maintain a sustainable cost structure.</a:t>
          </a:r>
          <a:endParaRPr 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314586" y="2245"/>
        <a:ext cx="3793813" cy="1138170"/>
      </dsp:txXfrm>
    </dsp:sp>
    <dsp:sp modelId="{3FEEE23D-5F02-4287-8D29-8076A12CE61C}">
      <dsp:nvSpPr>
        <dsp:cNvPr id="0" name=""/>
        <dsp:cNvSpPr/>
      </dsp:nvSpPr>
      <dsp:spPr>
        <a:xfrm>
          <a:off x="0" y="1424958"/>
          <a:ext cx="5108400" cy="113817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A727DD-EB41-41B5-87DF-754F74A5FD15}">
      <dsp:nvSpPr>
        <dsp:cNvPr id="0" name=""/>
        <dsp:cNvSpPr/>
      </dsp:nvSpPr>
      <dsp:spPr>
        <a:xfrm>
          <a:off x="344296" y="1681046"/>
          <a:ext cx="625993" cy="6259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46A900-6E49-40BE-B1F2-F33AB1B375E8}">
      <dsp:nvSpPr>
        <dsp:cNvPr id="0" name=""/>
        <dsp:cNvSpPr/>
      </dsp:nvSpPr>
      <dsp:spPr>
        <a:xfrm>
          <a:off x="1314586" y="1424958"/>
          <a:ext cx="3793813" cy="1138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456" tIns="120456" rIns="120456" bIns="12045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Technical Security</a:t>
          </a:r>
        </a:p>
        <a:p>
          <a:pPr marL="0" lvl="0" indent="0" algn="l" defTabSz="622300">
            <a:lnSpc>
              <a:spcPts val="16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We provide expert application development and performance optimization.</a:t>
          </a:r>
          <a:endParaRPr 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314586" y="1424958"/>
        <a:ext cx="3793813" cy="1138170"/>
      </dsp:txXfrm>
    </dsp:sp>
    <dsp:sp modelId="{2B943FCB-44F3-45BB-B767-A4AA3C83380A}">
      <dsp:nvSpPr>
        <dsp:cNvPr id="0" name=""/>
        <dsp:cNvSpPr/>
      </dsp:nvSpPr>
      <dsp:spPr>
        <a:xfrm>
          <a:off x="0" y="2847671"/>
          <a:ext cx="5108400" cy="113817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BE0F87-A912-4551-963B-F206CF870664}">
      <dsp:nvSpPr>
        <dsp:cNvPr id="0" name=""/>
        <dsp:cNvSpPr/>
      </dsp:nvSpPr>
      <dsp:spPr>
        <a:xfrm>
          <a:off x="344296" y="3103759"/>
          <a:ext cx="625993" cy="6259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69F7FE-F862-4F94-819B-CCDB4A7379B4}">
      <dsp:nvSpPr>
        <dsp:cNvPr id="0" name=""/>
        <dsp:cNvSpPr/>
      </dsp:nvSpPr>
      <dsp:spPr>
        <a:xfrm>
          <a:off x="1314586" y="2847671"/>
          <a:ext cx="3793813" cy="1138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456" tIns="120456" rIns="120456" bIns="12045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Risk Mitigation</a:t>
          </a:r>
        </a:p>
        <a:p>
          <a:pPr marL="0" lvl="0" indent="0" algn="l" defTabSz="622300">
            <a:lnSpc>
              <a:spcPts val="16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Comprehensive sampling services and COA allow for thorough evaluation before purchase.</a:t>
          </a:r>
          <a:endParaRPr 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314586" y="2847671"/>
        <a:ext cx="3793813" cy="1138170"/>
      </dsp:txXfrm>
    </dsp:sp>
    <dsp:sp modelId="{DFDA6390-339C-454A-98F7-94B9D727C8E2}">
      <dsp:nvSpPr>
        <dsp:cNvPr id="0" name=""/>
        <dsp:cNvSpPr/>
      </dsp:nvSpPr>
      <dsp:spPr>
        <a:xfrm>
          <a:off x="0" y="4270384"/>
          <a:ext cx="5108400" cy="113817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FD3211-BFC2-454A-BDC3-576E3AC40DB9}">
      <dsp:nvSpPr>
        <dsp:cNvPr id="0" name=""/>
        <dsp:cNvSpPr/>
      </dsp:nvSpPr>
      <dsp:spPr>
        <a:xfrm>
          <a:off x="344296" y="4526472"/>
          <a:ext cx="625993" cy="6259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6A548A-AEEF-4190-B36B-A2197DD94AC5}">
      <dsp:nvSpPr>
        <dsp:cNvPr id="0" name=""/>
        <dsp:cNvSpPr/>
      </dsp:nvSpPr>
      <dsp:spPr>
        <a:xfrm>
          <a:off x="1314586" y="4270384"/>
          <a:ext cx="3793813" cy="1138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456" tIns="120456" rIns="120456" bIns="12045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Global Reach</a:t>
          </a:r>
        </a:p>
        <a:p>
          <a:pPr marL="0" lvl="0" indent="0" algn="l" defTabSz="622300">
            <a:lnSpc>
              <a:spcPts val="16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We source quality materials directly from the "World’s Factory".</a:t>
          </a:r>
          <a:endParaRPr 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314586" y="4270384"/>
        <a:ext cx="3793813" cy="11381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3F0AE6-D875-4860-A431-7B52C242CBE1}" type="datetimeFigureOut">
              <a:rPr lang="en-MY" smtClean="0"/>
              <a:t>24/2/2026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EB172B-F7E5-4E86-BA6F-B3CE2685426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49469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CCF62-F65B-4922-988D-B6E073A97A3C}" type="datetime1">
              <a:rPr lang="en-US" smtClean="0"/>
              <a:t>2/24/2026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405FD-A1F1-4790-8507-21C94B0362C5}" type="datetime1">
              <a:rPr lang="en-US" smtClean="0"/>
              <a:t>2/24/2026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25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9EEA5-405D-461C-9275-7D4368CD961F}" type="datetime1">
              <a:rPr lang="en-US" smtClean="0"/>
              <a:t>2/24/2026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0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C5583-5D27-47D5-8AB7-9CD3D14DAE49}" type="datetime1">
              <a:rPr lang="en-US" smtClean="0"/>
              <a:t>2/24/2026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926D27-B76C-2F19-E348-E775D0B66D3E}"/>
              </a:ext>
            </a:extLst>
          </p:cNvPr>
          <p:cNvGrpSpPr/>
          <p:nvPr userDrawn="1"/>
        </p:nvGrpSpPr>
        <p:grpSpPr>
          <a:xfrm>
            <a:off x="7382827" y="6311899"/>
            <a:ext cx="1761174" cy="546101"/>
            <a:chOff x="7382827" y="6311899"/>
            <a:chExt cx="1761174" cy="546101"/>
          </a:xfrm>
        </p:grpSpPr>
        <p:pic>
          <p:nvPicPr>
            <p:cNvPr id="8" name="Picture 7" descr="A blue and white logo&#10;&#10;AI-generated content may be incorrect.">
              <a:extLst>
                <a:ext uri="{FF2B5EF4-FFF2-40B4-BE49-F238E27FC236}">
                  <a16:creationId xmlns:a16="http://schemas.microsoft.com/office/drawing/2014/main" id="{2C0F64DC-A3A3-1C44-9B98-2926494FB11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81" t="38825" r="6850" b="37833"/>
            <a:stretch>
              <a:fillRect/>
            </a:stretch>
          </p:blipFill>
          <p:spPr bwMode="auto">
            <a:xfrm>
              <a:off x="7848283" y="6311899"/>
              <a:ext cx="1295718" cy="546101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E0E7485-1E8A-76E4-B71B-0CA98D8F777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2827" y="6406198"/>
              <a:ext cx="431800" cy="42100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980077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570E5-21F2-47BC-9A84-09D0AB4EC1A4}" type="datetime1">
              <a:rPr lang="en-US" smtClean="0"/>
              <a:t>2/24/2026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29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4A1F0-63C2-48B8-BEFC-039C9CB6A3CE}" type="datetime1">
              <a:rPr lang="en-US" smtClean="0"/>
              <a:t>2/24/2026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86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A4C51-A103-4B16-954B-5A0E624C1D63}" type="datetime1">
              <a:rPr lang="en-US" smtClean="0"/>
              <a:t>2/24/2026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969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5C611-B1E3-4FEB-8942-F7AF8F30156F}" type="datetime1">
              <a:rPr lang="en-US" smtClean="0"/>
              <a:t>2/24/2026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863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6E29B-482B-4DD7-8AE0-6CAB8E204AF3}" type="datetime1">
              <a:rPr lang="en-US" smtClean="0"/>
              <a:t>2/24/2026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619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AB5EF-0857-4814-8A69-3003D3862F4B}" type="datetime1">
              <a:rPr lang="en-US" smtClean="0"/>
              <a:t>2/24/2026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51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59D72-B3EE-4C01-98E9-A42F67166BD4}" type="datetime1">
              <a:rPr lang="en-US" smtClean="0"/>
              <a:t>2/24/2026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181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003A996-9B6F-4FA6-A463-059C5ACF17BE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668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2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22.jpe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7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6.jpeg"/><Relationship Id="rId5" Type="http://schemas.openxmlformats.org/officeDocument/2006/relationships/image" Target="../media/image24.svg"/><Relationship Id="rId10" Type="http://schemas.openxmlformats.org/officeDocument/2006/relationships/image" Target="../media/image25.jpeg"/><Relationship Id="rId4" Type="http://schemas.openxmlformats.org/officeDocument/2006/relationships/image" Target="../media/image23.png"/><Relationship Id="rId9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4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microsoft.com/office/2007/relationships/hdphoto" Target="../media/hdphoto2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microsoft.com/office/2007/relationships/hdphoto" Target="../media/hdphoto4.wdp"/><Relationship Id="rId5" Type="http://schemas.openxmlformats.org/officeDocument/2006/relationships/image" Target="../media/image50.png"/><Relationship Id="rId10" Type="http://schemas.openxmlformats.org/officeDocument/2006/relationships/image" Target="../media/image53.png"/><Relationship Id="rId4" Type="http://schemas.openxmlformats.org/officeDocument/2006/relationships/image" Target="../media/image49.png"/><Relationship Id="rId9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One of the world’s oldest rainforest">
            <a:extLst>
              <a:ext uri="{FF2B5EF4-FFF2-40B4-BE49-F238E27FC236}">
                <a16:creationId xmlns:a16="http://schemas.microsoft.com/office/drawing/2014/main" id="{2D2EAF3F-495F-5475-0E2D-8E00E9F76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" t="30812" r="-195" b="-36"/>
          <a:stretch>
            <a:fillRect/>
          </a:stretch>
        </p:blipFill>
        <p:spPr bwMode="auto">
          <a:xfrm>
            <a:off x="0" y="-1275375"/>
            <a:ext cx="9180000" cy="491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909CAD-3B8E-B01A-20EB-6528895DC7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28"/>
          <a:stretch>
            <a:fillRect/>
          </a:stretch>
        </p:blipFill>
        <p:spPr>
          <a:xfrm>
            <a:off x="0" y="4844625"/>
            <a:ext cx="9144000" cy="201138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FD3357C-B866-6634-05DD-24DB8D0D2880}"/>
              </a:ext>
            </a:extLst>
          </p:cNvPr>
          <p:cNvGrpSpPr/>
          <p:nvPr/>
        </p:nvGrpSpPr>
        <p:grpSpPr>
          <a:xfrm>
            <a:off x="1567126" y="3708740"/>
            <a:ext cx="6009749" cy="646331"/>
            <a:chOff x="2131074" y="3637716"/>
            <a:chExt cx="6009749" cy="64633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E4AE83C-468C-6AE9-610A-5272D55DF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1074" y="3750190"/>
              <a:ext cx="431800" cy="4210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EF8CFBA-1FAE-8C2F-9CAD-69EE757E4D55}"/>
                </a:ext>
              </a:extLst>
            </p:cNvPr>
            <p:cNvSpPr txBox="1"/>
            <p:nvPr/>
          </p:nvSpPr>
          <p:spPr>
            <a:xfrm>
              <a:off x="2523117" y="3637716"/>
              <a:ext cx="561770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b="1" dirty="0">
                  <a:solidFill>
                    <a:srgbClr val="005BA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Chemflow Global Supply </a:t>
              </a:r>
              <a:endParaRPr lang="en-MY" sz="3600" dirty="0">
                <a:solidFill>
                  <a:srgbClr val="005BA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26E071A-892C-603F-4ABF-AA6EB81A5163}"/>
              </a:ext>
            </a:extLst>
          </p:cNvPr>
          <p:cNvSpPr txBox="1"/>
          <p:nvPr/>
        </p:nvSpPr>
        <p:spPr>
          <a:xfrm>
            <a:off x="2148773" y="4360095"/>
            <a:ext cx="4846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5B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Future of Agile Chemical Distribution</a:t>
            </a:r>
            <a:endParaRPr lang="en-MY" sz="2000" dirty="0">
              <a:solidFill>
                <a:srgbClr val="005BA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ECEF9-24AE-11E0-EAA7-AC310FB77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74421E-5508-9C96-9EA7-CA5F92767669}"/>
              </a:ext>
            </a:extLst>
          </p:cNvPr>
          <p:cNvSpPr/>
          <p:nvPr/>
        </p:nvSpPr>
        <p:spPr>
          <a:xfrm>
            <a:off x="0" y="0"/>
            <a:ext cx="9144000" cy="548640"/>
          </a:xfrm>
          <a:prstGeom prst="rect">
            <a:avLst/>
          </a:prstGeom>
          <a:solidFill>
            <a:srgbClr val="005B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latin typeface="Arial" panose="020B0604020202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D10FF89-3B15-00F6-B7EB-EFF4B323035C}"/>
              </a:ext>
            </a:extLst>
          </p:cNvPr>
          <p:cNvSpPr txBox="1">
            <a:spLocks/>
          </p:cNvSpPr>
          <p:nvPr/>
        </p:nvSpPr>
        <p:spPr>
          <a:xfrm>
            <a:off x="359545" y="866612"/>
            <a:ext cx="2954766" cy="52519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450"/>
              </a:spcAft>
              <a:defRPr sz="3600" b="1">
                <a:solidFill>
                  <a:srgbClr val="005BAA"/>
                </a:solidFill>
              </a:defRPr>
            </a:pPr>
            <a:r>
              <a:rPr lang="en-US" sz="3200" kern="1200" cap="all" dirty="0">
                <a:solidFill>
                  <a:srgbClr val="005BAA"/>
                </a:solidFill>
                <a:latin typeface="Arial" panose="020B0604020202020204" pitchFamily="34" charset="0"/>
              </a:rPr>
              <a:t>Vision</a:t>
            </a:r>
          </a:p>
          <a:p>
            <a:pPr algn="ctr">
              <a:spcAft>
                <a:spcPts val="450"/>
              </a:spcAft>
              <a:defRPr sz="3600" b="1">
                <a:solidFill>
                  <a:srgbClr val="005BAA"/>
                </a:solidFill>
              </a:defRPr>
            </a:pPr>
            <a:r>
              <a:rPr lang="en-US" sz="3200" kern="1200" cap="all" dirty="0">
                <a:solidFill>
                  <a:srgbClr val="005BAA"/>
                </a:solidFill>
                <a:latin typeface="Arial" panose="020B0604020202020204" pitchFamily="34" charset="0"/>
              </a:rPr>
              <a:t>&amp;</a:t>
            </a:r>
          </a:p>
          <a:p>
            <a:pPr algn="ctr">
              <a:spcAft>
                <a:spcPts val="450"/>
              </a:spcAft>
              <a:defRPr sz="3600" b="1">
                <a:solidFill>
                  <a:srgbClr val="005BAA"/>
                </a:solidFill>
              </a:defRPr>
            </a:pPr>
            <a:r>
              <a:rPr lang="en-US" sz="3200" kern="1200" cap="all" dirty="0">
                <a:solidFill>
                  <a:srgbClr val="005BAA"/>
                </a:solidFill>
                <a:latin typeface="Arial" panose="020B0604020202020204" pitchFamily="34" charset="0"/>
              </a:rPr>
              <a:t>Mission</a:t>
            </a:r>
          </a:p>
        </p:txBody>
      </p:sp>
      <p:graphicFrame>
        <p:nvGraphicFramePr>
          <p:cNvPr id="18" name="Rectangle 1">
            <a:extLst>
              <a:ext uri="{FF2B5EF4-FFF2-40B4-BE49-F238E27FC236}">
                <a16:creationId xmlns:a16="http://schemas.microsoft.com/office/drawing/2014/main" id="{1A8098FF-F2F9-C714-3829-76EB1BA79F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1640541"/>
              </p:ext>
            </p:extLst>
          </p:nvPr>
        </p:nvGraphicFramePr>
        <p:xfrm>
          <a:off x="3423424" y="866612"/>
          <a:ext cx="5361031" cy="5251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2325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49C9BB4E-8B70-31BD-ED78-4FB80F617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6" r="-3" b="-3"/>
          <a:stretch>
            <a:fillRect/>
          </a:stretch>
        </p:blipFill>
        <p:spPr bwMode="auto">
          <a:xfrm>
            <a:off x="4096138" y="10"/>
            <a:ext cx="5047861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afe Maintenance of Paint &amp; Coating Vessels - Spotlight on Safety | MSA  Corporate Blog">
            <a:extLst>
              <a:ext uri="{FF2B5EF4-FFF2-40B4-BE49-F238E27FC236}">
                <a16:creationId xmlns:a16="http://schemas.microsoft.com/office/drawing/2014/main" id="{7F213248-8DA5-163A-F2F5-A33ACC7000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4" r="1" b="16306"/>
          <a:stretch>
            <a:fillRect/>
          </a:stretch>
        </p:blipFill>
        <p:spPr bwMode="auto">
          <a:xfrm>
            <a:off x="4096138" y="3493009"/>
            <a:ext cx="5047862" cy="281635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09309C-733E-5119-6206-D4C8790E5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390" y="548640"/>
            <a:ext cx="7886700" cy="880665"/>
          </a:xfrm>
        </p:spPr>
        <p:txBody>
          <a:bodyPr>
            <a:normAutofit/>
          </a:bodyPr>
          <a:lstStyle/>
          <a:p>
            <a:r>
              <a:rPr lang="en-MY" sz="3200" b="1" dirty="0">
                <a:solidFill>
                  <a:srgbClr val="005BAA"/>
                </a:solidFill>
                <a:latin typeface="Arial" panose="020B0604020202020204" pitchFamily="34" charset="0"/>
              </a:rPr>
              <a:t>Our Markets</a:t>
            </a:r>
          </a:p>
        </p:txBody>
      </p:sp>
      <p:graphicFrame>
        <p:nvGraphicFramePr>
          <p:cNvPr id="3093" name="Content Placeholder 2">
            <a:extLst>
              <a:ext uri="{FF2B5EF4-FFF2-40B4-BE49-F238E27FC236}">
                <a16:creationId xmlns:a16="http://schemas.microsoft.com/office/drawing/2014/main" id="{56EBA30B-9F4B-6CA9-3BF7-83907D796B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3323497"/>
              </p:ext>
            </p:extLst>
          </p:nvPr>
        </p:nvGraphicFramePr>
        <p:xfrm>
          <a:off x="145344" y="1429305"/>
          <a:ext cx="4422710" cy="4880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F56F482B-6758-91B8-B13D-09B2C0C06587}"/>
              </a:ext>
            </a:extLst>
          </p:cNvPr>
          <p:cNvSpPr/>
          <p:nvPr/>
        </p:nvSpPr>
        <p:spPr>
          <a:xfrm>
            <a:off x="0" y="0"/>
            <a:ext cx="9144000" cy="548640"/>
          </a:xfrm>
          <a:prstGeom prst="rect">
            <a:avLst/>
          </a:prstGeom>
          <a:solidFill>
            <a:srgbClr val="005B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454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Marine coating systems - Subsea Industries">
            <a:extLst>
              <a:ext uri="{FF2B5EF4-FFF2-40B4-BE49-F238E27FC236}">
                <a16:creationId xmlns:a16="http://schemas.microsoft.com/office/drawing/2014/main" id="{697F7422-D536-0E67-CC56-B917DEF478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545" r="37640" b="30522"/>
          <a:stretch>
            <a:fillRect/>
          </a:stretch>
        </p:blipFill>
        <p:spPr bwMode="auto">
          <a:xfrm>
            <a:off x="4761570" y="1417320"/>
            <a:ext cx="4382429" cy="308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48640"/>
            <a:ext cx="9144000" cy="882000"/>
          </a:xfrm>
        </p:spPr>
        <p:txBody>
          <a:bodyPr>
            <a:noAutofit/>
          </a:bodyPr>
          <a:lstStyle/>
          <a:p>
            <a:pPr algn="ctr">
              <a:defRPr sz="3600" b="1">
                <a:solidFill>
                  <a:srgbClr val="005BAA"/>
                </a:solidFill>
              </a:defRPr>
            </a:pPr>
            <a:r>
              <a:rPr sz="3200" dirty="0">
                <a:latin typeface="Arial" panose="020B0604020202020204" pitchFamily="34" charset="0"/>
              </a:rPr>
              <a:t>Market Opportunity: </a:t>
            </a:r>
            <a:r>
              <a:rPr lang="en-MY" sz="3200" dirty="0">
                <a:latin typeface="Arial" panose="020B0604020202020204" pitchFamily="34" charset="0"/>
              </a:rPr>
              <a:t>Paints and Coatings</a:t>
            </a:r>
            <a:endParaRPr sz="3200" dirty="0">
              <a:latin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3EF3D1-42C0-36C3-C145-C9CBFD37E630}"/>
              </a:ext>
            </a:extLst>
          </p:cNvPr>
          <p:cNvSpPr/>
          <p:nvPr/>
        </p:nvSpPr>
        <p:spPr>
          <a:xfrm>
            <a:off x="335279" y="1419405"/>
            <a:ext cx="4352400" cy="1152000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MY"/>
          </a:p>
        </p:txBody>
      </p:sp>
      <p:sp>
        <p:nvSpPr>
          <p:cNvPr id="6" name="Rectangle 5" descr="Magnifying glass with solid fill">
            <a:extLst>
              <a:ext uri="{FF2B5EF4-FFF2-40B4-BE49-F238E27FC236}">
                <a16:creationId xmlns:a16="http://schemas.microsoft.com/office/drawing/2014/main" id="{089DC9C7-0469-AC54-0EB5-18A4DB6AE8B7}"/>
              </a:ext>
            </a:extLst>
          </p:cNvPr>
          <p:cNvSpPr/>
          <p:nvPr/>
        </p:nvSpPr>
        <p:spPr>
          <a:xfrm>
            <a:off x="441850" y="1657370"/>
            <a:ext cx="581691" cy="581691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MY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C6A59FA-2BDD-B1FE-FF04-7C317A491881}"/>
              </a:ext>
            </a:extLst>
          </p:cNvPr>
          <p:cNvSpPr/>
          <p:nvPr/>
        </p:nvSpPr>
        <p:spPr>
          <a:xfrm>
            <a:off x="1138113" y="1419405"/>
            <a:ext cx="3525328" cy="1152000"/>
          </a:xfrm>
          <a:custGeom>
            <a:avLst/>
            <a:gdLst>
              <a:gd name="csX0" fmla="*/ 0 w 2923729"/>
              <a:gd name="csY0" fmla="*/ 0 h 1057620"/>
              <a:gd name="csX1" fmla="*/ 2923729 w 2923729"/>
              <a:gd name="csY1" fmla="*/ 0 h 1057620"/>
              <a:gd name="csX2" fmla="*/ 2923729 w 2923729"/>
              <a:gd name="csY2" fmla="*/ 1057620 h 1057620"/>
              <a:gd name="csX3" fmla="*/ 0 w 2923729"/>
              <a:gd name="csY3" fmla="*/ 1057620 h 1057620"/>
              <a:gd name="csX4" fmla="*/ 0 w 2923729"/>
              <a:gd name="csY4" fmla="*/ 0 h 105762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923729" h="1057620">
                <a:moveTo>
                  <a:pt x="0" y="0"/>
                </a:moveTo>
                <a:lnTo>
                  <a:pt x="2923729" y="0"/>
                </a:lnTo>
                <a:lnTo>
                  <a:pt x="2923729" y="1057620"/>
                </a:lnTo>
                <a:lnTo>
                  <a:pt x="0" y="10576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1931" tIns="111931" rIns="111931" bIns="111931" numCol="1" spcCol="1270" anchor="ctr" anchorCtr="0">
            <a:noAutofit/>
          </a:bodyPr>
          <a:lstStyle/>
          <a:p>
            <a:pPr marL="0" lvl="0" indent="0" algn="l" defTabSz="6223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1400" b="1" kern="1200" dirty="0">
                <a:latin typeface="Arial" panose="020B0604020202020204" pitchFamily="34" charset="0"/>
                <a:cs typeface="Arial" panose="020B0604020202020204" pitchFamily="34" charset="0"/>
              </a:rPr>
              <a:t>Sector Focus</a:t>
            </a:r>
          </a:p>
          <a:p>
            <a:pPr marL="0" lvl="0" indent="0" algn="l" defTabSz="622300">
              <a:lnSpc>
                <a:spcPts val="16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1200" kern="1200" dirty="0">
                <a:latin typeface="Arial" panose="020B0604020202020204" pitchFamily="34" charset="0"/>
                <a:cs typeface="Arial" panose="020B0604020202020204" pitchFamily="34" charset="0"/>
              </a:rPr>
              <a:t>High demand remains for marine, and protective coatings. Major dry dock and supply vessels new building region.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10CD120-0309-E427-240B-EB2D4427E25B}"/>
              </a:ext>
            </a:extLst>
          </p:cNvPr>
          <p:cNvSpPr/>
          <p:nvPr/>
        </p:nvSpPr>
        <p:spPr>
          <a:xfrm>
            <a:off x="335280" y="2639830"/>
            <a:ext cx="4328161" cy="1152000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MY"/>
          </a:p>
        </p:txBody>
      </p:sp>
      <p:sp>
        <p:nvSpPr>
          <p:cNvPr id="9" name="Rectangle 8" descr="Freight with solid fill">
            <a:extLst>
              <a:ext uri="{FF2B5EF4-FFF2-40B4-BE49-F238E27FC236}">
                <a16:creationId xmlns:a16="http://schemas.microsoft.com/office/drawing/2014/main" id="{F7CE0C37-100B-5F79-B08B-9F15639DA0C4}"/>
              </a:ext>
            </a:extLst>
          </p:cNvPr>
          <p:cNvSpPr/>
          <p:nvPr/>
        </p:nvSpPr>
        <p:spPr>
          <a:xfrm>
            <a:off x="441850" y="2877795"/>
            <a:ext cx="581691" cy="581691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MY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507D949-7F67-85D1-B113-9BF3DCA6A6EF}"/>
              </a:ext>
            </a:extLst>
          </p:cNvPr>
          <p:cNvSpPr/>
          <p:nvPr/>
        </p:nvSpPr>
        <p:spPr>
          <a:xfrm>
            <a:off x="1138113" y="2639830"/>
            <a:ext cx="3525328" cy="1152000"/>
          </a:xfrm>
          <a:custGeom>
            <a:avLst/>
            <a:gdLst>
              <a:gd name="csX0" fmla="*/ 0 w 2923729"/>
              <a:gd name="csY0" fmla="*/ 0 h 1057620"/>
              <a:gd name="csX1" fmla="*/ 2923729 w 2923729"/>
              <a:gd name="csY1" fmla="*/ 0 h 1057620"/>
              <a:gd name="csX2" fmla="*/ 2923729 w 2923729"/>
              <a:gd name="csY2" fmla="*/ 1057620 h 1057620"/>
              <a:gd name="csX3" fmla="*/ 0 w 2923729"/>
              <a:gd name="csY3" fmla="*/ 1057620 h 1057620"/>
              <a:gd name="csX4" fmla="*/ 0 w 2923729"/>
              <a:gd name="csY4" fmla="*/ 0 h 105762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923729" h="1057620">
                <a:moveTo>
                  <a:pt x="0" y="0"/>
                </a:moveTo>
                <a:lnTo>
                  <a:pt x="2923729" y="0"/>
                </a:lnTo>
                <a:lnTo>
                  <a:pt x="2923729" y="1057620"/>
                </a:lnTo>
                <a:lnTo>
                  <a:pt x="0" y="10576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1931" tIns="111931" rIns="111931" bIns="111931" numCol="1" spcCol="1270" anchor="ctr" anchorCtr="0">
            <a:noAutofit/>
          </a:bodyPr>
          <a:lstStyle/>
          <a:p>
            <a:pPr marL="0" lvl="0" indent="0" algn="l" defTabSz="6223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1400" b="1" kern="1200" dirty="0">
                <a:latin typeface="Arial" panose="020B0604020202020204" pitchFamily="34" charset="0"/>
                <a:cs typeface="Arial" panose="020B0604020202020204" pitchFamily="34" charset="0"/>
              </a:rPr>
              <a:t>The Import Gap</a:t>
            </a:r>
          </a:p>
          <a:p>
            <a:pPr marL="0" lvl="0" indent="0" algn="l" defTabSz="622300">
              <a:lnSpc>
                <a:spcPts val="16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1200" kern="1200" dirty="0">
                <a:latin typeface="Arial" panose="020B0604020202020204" pitchFamily="34" charset="0"/>
                <a:cs typeface="Arial" panose="020B0604020202020204" pitchFamily="34" charset="0"/>
              </a:rPr>
              <a:t>Nearly 90% of raw materials for paint in this region are imported.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584C9FC-5C97-D482-5099-1362D599BD8C}"/>
              </a:ext>
            </a:extLst>
          </p:cNvPr>
          <p:cNvSpPr/>
          <p:nvPr/>
        </p:nvSpPr>
        <p:spPr>
          <a:xfrm>
            <a:off x="335280" y="3877716"/>
            <a:ext cx="4328161" cy="1152000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MY"/>
          </a:p>
        </p:txBody>
      </p:sp>
      <p:sp>
        <p:nvSpPr>
          <p:cNvPr id="13" name="Rectangle 12" descr="Boardroom with solid fill">
            <a:extLst>
              <a:ext uri="{FF2B5EF4-FFF2-40B4-BE49-F238E27FC236}">
                <a16:creationId xmlns:a16="http://schemas.microsoft.com/office/drawing/2014/main" id="{63697272-8906-E09C-090E-0172617CE99D}"/>
              </a:ext>
            </a:extLst>
          </p:cNvPr>
          <p:cNvSpPr/>
          <p:nvPr/>
        </p:nvSpPr>
        <p:spPr>
          <a:xfrm>
            <a:off x="441850" y="4115680"/>
            <a:ext cx="581691" cy="581691"/>
          </a:xfrm>
          <a:prstGeom prst="rect">
            <a:avLst/>
          </a:pr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MY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CE06195-3B4F-A327-6B3D-6B9FD5326C0D}"/>
              </a:ext>
            </a:extLst>
          </p:cNvPr>
          <p:cNvSpPr/>
          <p:nvPr/>
        </p:nvSpPr>
        <p:spPr>
          <a:xfrm>
            <a:off x="1138113" y="3877716"/>
            <a:ext cx="3525328" cy="1152000"/>
          </a:xfrm>
          <a:custGeom>
            <a:avLst/>
            <a:gdLst>
              <a:gd name="csX0" fmla="*/ 0 w 2923729"/>
              <a:gd name="csY0" fmla="*/ 0 h 1057620"/>
              <a:gd name="csX1" fmla="*/ 2923729 w 2923729"/>
              <a:gd name="csY1" fmla="*/ 0 h 1057620"/>
              <a:gd name="csX2" fmla="*/ 2923729 w 2923729"/>
              <a:gd name="csY2" fmla="*/ 1057620 h 1057620"/>
              <a:gd name="csX3" fmla="*/ 0 w 2923729"/>
              <a:gd name="csY3" fmla="*/ 1057620 h 1057620"/>
              <a:gd name="csX4" fmla="*/ 0 w 2923729"/>
              <a:gd name="csY4" fmla="*/ 0 h 105762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923729" h="1057620">
                <a:moveTo>
                  <a:pt x="0" y="0"/>
                </a:moveTo>
                <a:lnTo>
                  <a:pt x="2923729" y="0"/>
                </a:lnTo>
                <a:lnTo>
                  <a:pt x="2923729" y="1057620"/>
                </a:lnTo>
                <a:lnTo>
                  <a:pt x="0" y="10576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1931" tIns="111931" rIns="111931" bIns="111931" numCol="1" spcCol="1270" anchor="ctr" anchorCtr="0">
            <a:noAutofit/>
          </a:bodyPr>
          <a:lstStyle/>
          <a:p>
            <a:pPr marL="0" lvl="0" indent="0" algn="l" defTabSz="6223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1400" b="1" kern="1200" dirty="0">
                <a:latin typeface="Arial" panose="020B0604020202020204" pitchFamily="34" charset="0"/>
                <a:cs typeface="Arial" panose="020B0604020202020204" pitchFamily="34" charset="0"/>
              </a:rPr>
              <a:t>The Key Players</a:t>
            </a:r>
          </a:p>
          <a:p>
            <a:pPr marL="0" lvl="0" indent="0" algn="l" defTabSz="622300">
              <a:lnSpc>
                <a:spcPts val="16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1200" kern="1200" dirty="0">
                <a:latin typeface="Arial" panose="020B0604020202020204" pitchFamily="34" charset="0"/>
                <a:cs typeface="Arial" panose="020B0604020202020204" pitchFamily="34" charset="0"/>
              </a:rPr>
              <a:t>Market dominated by Nippon, International Paint, Hempel, PPG, Jotun, and Chugoku.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4AF80B3-A2C7-D2B8-C870-62D2AA24EABF}"/>
              </a:ext>
            </a:extLst>
          </p:cNvPr>
          <p:cNvSpPr/>
          <p:nvPr/>
        </p:nvSpPr>
        <p:spPr>
          <a:xfrm>
            <a:off x="335280" y="5158963"/>
            <a:ext cx="4328161" cy="1152000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MY"/>
          </a:p>
        </p:txBody>
      </p:sp>
      <p:sp>
        <p:nvSpPr>
          <p:cNvPr id="16" name="Rectangle 15" descr="Brainstorm outline">
            <a:extLst>
              <a:ext uri="{FF2B5EF4-FFF2-40B4-BE49-F238E27FC236}">
                <a16:creationId xmlns:a16="http://schemas.microsoft.com/office/drawing/2014/main" id="{9A7B18B1-A8E3-E780-A3B5-0888B870DB25}"/>
              </a:ext>
            </a:extLst>
          </p:cNvPr>
          <p:cNvSpPr/>
          <p:nvPr/>
        </p:nvSpPr>
        <p:spPr>
          <a:xfrm>
            <a:off x="441850" y="5394844"/>
            <a:ext cx="581691" cy="581691"/>
          </a:xfrm>
          <a:prstGeom prst="rect">
            <a:avLst/>
          </a:pr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MY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EACA304-250C-4829-5062-EF96114435A0}"/>
              </a:ext>
            </a:extLst>
          </p:cNvPr>
          <p:cNvSpPr/>
          <p:nvPr/>
        </p:nvSpPr>
        <p:spPr>
          <a:xfrm>
            <a:off x="1138113" y="5156880"/>
            <a:ext cx="3525328" cy="1152000"/>
          </a:xfrm>
          <a:custGeom>
            <a:avLst/>
            <a:gdLst>
              <a:gd name="csX0" fmla="*/ 0 w 2923729"/>
              <a:gd name="csY0" fmla="*/ 0 h 1057620"/>
              <a:gd name="csX1" fmla="*/ 2923729 w 2923729"/>
              <a:gd name="csY1" fmla="*/ 0 h 1057620"/>
              <a:gd name="csX2" fmla="*/ 2923729 w 2923729"/>
              <a:gd name="csY2" fmla="*/ 1057620 h 1057620"/>
              <a:gd name="csX3" fmla="*/ 0 w 2923729"/>
              <a:gd name="csY3" fmla="*/ 1057620 h 1057620"/>
              <a:gd name="csX4" fmla="*/ 0 w 2923729"/>
              <a:gd name="csY4" fmla="*/ 0 h 105762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923729" h="1057620">
                <a:moveTo>
                  <a:pt x="0" y="0"/>
                </a:moveTo>
                <a:lnTo>
                  <a:pt x="2923729" y="0"/>
                </a:lnTo>
                <a:lnTo>
                  <a:pt x="2923729" y="1057620"/>
                </a:lnTo>
                <a:lnTo>
                  <a:pt x="0" y="10576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1931" tIns="111931" rIns="111931" bIns="111931" numCol="1" spcCol="1270" anchor="ctr" anchorCtr="0">
            <a:noAutofit/>
          </a:bodyPr>
          <a:lstStyle/>
          <a:p>
            <a:pPr marL="0" lvl="0" indent="0" algn="l" defTabSz="6223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1400" b="1" kern="1200" dirty="0">
                <a:latin typeface="Arial" panose="020B0604020202020204" pitchFamily="34" charset="0"/>
                <a:cs typeface="Arial" panose="020B0604020202020204" pitchFamily="34" charset="0"/>
              </a:rPr>
              <a:t>The Critical Challenge</a:t>
            </a:r>
          </a:p>
          <a:p>
            <a:pPr marL="0" lvl="0" indent="0" algn="l" defTabSz="622300">
              <a:lnSpc>
                <a:spcPts val="16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1200" kern="1200" dirty="0">
                <a:latin typeface="Arial" panose="020B0604020202020204" pitchFamily="34" charset="0"/>
                <a:cs typeface="Arial" panose="020B0604020202020204" pitchFamily="34" charset="0"/>
              </a:rPr>
              <a:t>Intense competition and low margins mean manufacturers must find ways to lower costs.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548640"/>
          </a:xfrm>
          <a:prstGeom prst="rect">
            <a:avLst/>
          </a:prstGeom>
          <a:solidFill>
            <a:srgbClr val="005B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latin typeface="Arial" panose="020B0604020202020204" pitchFamily="34" charset="0"/>
            </a:endParaRPr>
          </a:p>
        </p:txBody>
      </p:sp>
      <p:pic>
        <p:nvPicPr>
          <p:cNvPr id="2062" name="Picture 14" descr="Duplex Coatings - Contact Us">
            <a:extLst>
              <a:ext uri="{FF2B5EF4-FFF2-40B4-BE49-F238E27FC236}">
                <a16:creationId xmlns:a16="http://schemas.microsoft.com/office/drawing/2014/main" id="{E9BEB753-E64A-1BD1-CEB3-FD4F6132D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337" y="4537011"/>
            <a:ext cx="4390662" cy="180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304E3-4EE5-135A-B6BE-135A4F769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2EB60-987A-7C05-EC23-FED9C288E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560" y="548640"/>
            <a:ext cx="8331200" cy="882000"/>
          </a:xfrm>
        </p:spPr>
        <p:txBody>
          <a:bodyPr>
            <a:normAutofit/>
          </a:bodyPr>
          <a:lstStyle/>
          <a:p>
            <a:pPr algn="ctr">
              <a:defRPr sz="3600" b="1">
                <a:solidFill>
                  <a:srgbClr val="005BAA"/>
                </a:solidFill>
              </a:defRPr>
            </a:pPr>
            <a:r>
              <a:rPr sz="3200" dirty="0">
                <a:latin typeface="Arial" panose="020B0604020202020204" pitchFamily="34" charset="0"/>
              </a:rPr>
              <a:t>Market Opportunity</a:t>
            </a:r>
            <a:r>
              <a:rPr sz="3200" b="1" dirty="0">
                <a:solidFill>
                  <a:srgbClr val="005BAA"/>
                </a:solidFill>
                <a:latin typeface="Arial" panose="020B0604020202020204" pitchFamily="34" charset="0"/>
              </a:rPr>
              <a:t>: </a:t>
            </a:r>
            <a:r>
              <a:rPr lang="en-MY" sz="3200" b="1" dirty="0">
                <a:solidFill>
                  <a:srgbClr val="005BAA"/>
                </a:solidFill>
                <a:latin typeface="Arial" panose="020B0604020202020204" pitchFamily="34" charset="0"/>
              </a:rPr>
              <a:t>Agrochemical</a:t>
            </a:r>
            <a:endParaRPr sz="3200" b="1" dirty="0">
              <a:solidFill>
                <a:srgbClr val="005BAA"/>
              </a:solidFill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DA8CE7-593D-0264-50CE-4567A40E24A7}"/>
              </a:ext>
            </a:extLst>
          </p:cNvPr>
          <p:cNvSpPr/>
          <p:nvPr/>
        </p:nvSpPr>
        <p:spPr>
          <a:xfrm>
            <a:off x="0" y="0"/>
            <a:ext cx="9144000" cy="548640"/>
          </a:xfrm>
          <a:prstGeom prst="rect">
            <a:avLst/>
          </a:prstGeom>
          <a:solidFill>
            <a:srgbClr val="005B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latin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9914DD-3009-F2F0-ECDB-943BDD73CBFF}"/>
              </a:ext>
            </a:extLst>
          </p:cNvPr>
          <p:cNvGrpSpPr/>
          <p:nvPr/>
        </p:nvGrpSpPr>
        <p:grpSpPr>
          <a:xfrm>
            <a:off x="335280" y="1417320"/>
            <a:ext cx="8808720" cy="4890695"/>
            <a:chOff x="335280" y="1417320"/>
            <a:chExt cx="8808720" cy="4890695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3E845B0D-A6FA-89A9-B1CF-CDAA18E1CB56}"/>
                </a:ext>
              </a:extLst>
            </p:cNvPr>
            <p:cNvSpPr/>
            <p:nvPr/>
          </p:nvSpPr>
          <p:spPr>
            <a:xfrm>
              <a:off x="335280" y="1420318"/>
              <a:ext cx="4352496" cy="1152000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MY"/>
            </a:p>
          </p:txBody>
        </p:sp>
        <p:sp>
          <p:nvSpPr>
            <p:cNvPr id="34" name="Rectangle 33" descr="Magnifying glass with solid fill">
              <a:extLst>
                <a:ext uri="{FF2B5EF4-FFF2-40B4-BE49-F238E27FC236}">
                  <a16:creationId xmlns:a16="http://schemas.microsoft.com/office/drawing/2014/main" id="{2B8548AC-890D-F6A8-425A-DF4F7DF2C8AF}"/>
                </a:ext>
              </a:extLst>
            </p:cNvPr>
            <p:cNvSpPr/>
            <p:nvPr/>
          </p:nvSpPr>
          <p:spPr>
            <a:xfrm>
              <a:off x="449852" y="1656677"/>
              <a:ext cx="578332" cy="577767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MY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A7EB61F-E068-36B3-E53D-818446BF12E6}"/>
                </a:ext>
              </a:extLst>
            </p:cNvPr>
            <p:cNvSpPr/>
            <p:nvPr/>
          </p:nvSpPr>
          <p:spPr>
            <a:xfrm>
              <a:off x="1142756" y="1468120"/>
              <a:ext cx="3545020" cy="1051513"/>
            </a:xfrm>
            <a:custGeom>
              <a:avLst/>
              <a:gdLst>
                <a:gd name="csX0" fmla="*/ 0 w 2803722"/>
                <a:gd name="csY0" fmla="*/ 0 h 1051513"/>
                <a:gd name="csX1" fmla="*/ 2803722 w 2803722"/>
                <a:gd name="csY1" fmla="*/ 0 h 1051513"/>
                <a:gd name="csX2" fmla="*/ 2803722 w 2803722"/>
                <a:gd name="csY2" fmla="*/ 1051513 h 1051513"/>
                <a:gd name="csX3" fmla="*/ 0 w 2803722"/>
                <a:gd name="csY3" fmla="*/ 1051513 h 1051513"/>
                <a:gd name="csX4" fmla="*/ 0 w 2803722"/>
                <a:gd name="csY4" fmla="*/ 0 h 105151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803722" h="1051513">
                  <a:moveTo>
                    <a:pt x="0" y="0"/>
                  </a:moveTo>
                  <a:lnTo>
                    <a:pt x="2803722" y="0"/>
                  </a:lnTo>
                  <a:lnTo>
                    <a:pt x="2803722" y="1051513"/>
                  </a:lnTo>
                  <a:lnTo>
                    <a:pt x="0" y="10515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1285" tIns="111285" rIns="111285" bIns="111285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sz="1400" b="1" kern="1200" dirty="0">
                  <a:latin typeface="Arial" panose="020B0604020202020204" pitchFamily="34" charset="0"/>
                  <a:cs typeface="Arial" panose="020B0604020202020204" pitchFamily="34" charset="0"/>
                </a:rPr>
                <a:t>Sector Focus</a:t>
              </a:r>
            </a:p>
            <a:p>
              <a:pPr marL="0" lvl="0" indent="0" algn="l" defTabSz="622300">
                <a:lnSpc>
                  <a:spcPts val="1600"/>
                </a:lnSpc>
                <a:spcBef>
                  <a:spcPct val="0"/>
                </a:spcBef>
                <a:buNone/>
              </a:pPr>
              <a:r>
                <a:rPr lang="en-US" sz="12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Total population of 700 million. P</a:t>
              </a:r>
              <a:r>
                <a:rPr lang="en-US" sz="1200" b="0" i="0" kern="1200" dirty="0">
                  <a:latin typeface="Arial" panose="020B0604020202020204" pitchFamily="34" charset="0"/>
                  <a:cs typeface="Arial" panose="020B0604020202020204" pitchFamily="34" charset="0"/>
                </a:rPr>
                <a:t>roduces 30% of the world's rice, 85% of world’s palm oil. Increase demand  to improve quality and yield.</a:t>
              </a:r>
              <a:endParaRPr lang="en-US" sz="12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F32DB31-0EA7-B8CD-865E-AFBCDEE664C7}"/>
                </a:ext>
              </a:extLst>
            </p:cNvPr>
            <p:cNvSpPr/>
            <p:nvPr/>
          </p:nvSpPr>
          <p:spPr>
            <a:xfrm>
              <a:off x="335280" y="2634380"/>
              <a:ext cx="4352496" cy="1152000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MY"/>
            </a:p>
          </p:txBody>
        </p:sp>
        <p:sp>
          <p:nvSpPr>
            <p:cNvPr id="37" name="Rectangle 36" descr="Puzzle pieces with solid fill">
              <a:extLst>
                <a:ext uri="{FF2B5EF4-FFF2-40B4-BE49-F238E27FC236}">
                  <a16:creationId xmlns:a16="http://schemas.microsoft.com/office/drawing/2014/main" id="{9BFC792F-C7F9-0CA0-A5CD-AFAFF314C596}"/>
                </a:ext>
              </a:extLst>
            </p:cNvPr>
            <p:cNvSpPr/>
            <p:nvPr/>
          </p:nvSpPr>
          <p:spPr>
            <a:xfrm>
              <a:off x="449852" y="2870740"/>
              <a:ext cx="578332" cy="577767"/>
            </a:xfrm>
            <a:prstGeom prst="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MY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CDAD566-C0EE-55B2-E987-79AFDEA1610F}"/>
                </a:ext>
              </a:extLst>
            </p:cNvPr>
            <p:cNvSpPr/>
            <p:nvPr/>
          </p:nvSpPr>
          <p:spPr>
            <a:xfrm>
              <a:off x="1142756" y="2685180"/>
              <a:ext cx="3545020" cy="1051513"/>
            </a:xfrm>
            <a:custGeom>
              <a:avLst/>
              <a:gdLst>
                <a:gd name="csX0" fmla="*/ 0 w 2803722"/>
                <a:gd name="csY0" fmla="*/ 0 h 1051513"/>
                <a:gd name="csX1" fmla="*/ 2803722 w 2803722"/>
                <a:gd name="csY1" fmla="*/ 0 h 1051513"/>
                <a:gd name="csX2" fmla="*/ 2803722 w 2803722"/>
                <a:gd name="csY2" fmla="*/ 1051513 h 1051513"/>
                <a:gd name="csX3" fmla="*/ 0 w 2803722"/>
                <a:gd name="csY3" fmla="*/ 1051513 h 1051513"/>
                <a:gd name="csX4" fmla="*/ 0 w 2803722"/>
                <a:gd name="csY4" fmla="*/ 0 h 105151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803722" h="1051513">
                  <a:moveTo>
                    <a:pt x="0" y="0"/>
                  </a:moveTo>
                  <a:lnTo>
                    <a:pt x="2803722" y="0"/>
                  </a:lnTo>
                  <a:lnTo>
                    <a:pt x="2803722" y="1051513"/>
                  </a:lnTo>
                  <a:lnTo>
                    <a:pt x="0" y="10515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1285" tIns="111285" rIns="111285" bIns="111285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sz="1400" b="1" kern="1200" dirty="0">
                  <a:latin typeface="Arial" panose="020B0604020202020204" pitchFamily="34" charset="0"/>
                  <a:cs typeface="Arial" panose="020B0604020202020204" pitchFamily="34" charset="0"/>
                </a:rPr>
                <a:t>Fragmented</a:t>
              </a:r>
            </a:p>
            <a:p>
              <a:pPr marL="0" lvl="0" indent="0" algn="l" defTabSz="622300">
                <a:lnSpc>
                  <a:spcPts val="1600"/>
                </a:lnSpc>
                <a:spcBef>
                  <a:spcPct val="0"/>
                </a:spcBef>
                <a:buNone/>
              </a:pPr>
              <a:r>
                <a:rPr lang="en-US" sz="12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200" b="0" i="0" kern="1200" dirty="0">
                  <a:latin typeface="Arial" panose="020B0604020202020204" pitchFamily="34" charset="0"/>
                  <a:cs typeface="Arial" panose="020B0604020202020204" pitchFamily="34" charset="0"/>
                </a:rPr>
                <a:t>ccelerated shift toward diversified sourcing, reducing reliance on single suppliers.</a:t>
              </a:r>
              <a:endParaRPr lang="en-US" sz="12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93B363B-2905-FF3A-0578-61D0C4F26D34}"/>
                </a:ext>
              </a:extLst>
            </p:cNvPr>
            <p:cNvSpPr/>
            <p:nvPr/>
          </p:nvSpPr>
          <p:spPr>
            <a:xfrm>
              <a:off x="335280" y="3868763"/>
              <a:ext cx="4352496" cy="1152000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MY"/>
            </a:p>
          </p:txBody>
        </p:sp>
        <p:sp>
          <p:nvSpPr>
            <p:cNvPr id="40" name="Rectangle 39" descr="Boardroom with solid fill">
              <a:extLst>
                <a:ext uri="{FF2B5EF4-FFF2-40B4-BE49-F238E27FC236}">
                  <a16:creationId xmlns:a16="http://schemas.microsoft.com/office/drawing/2014/main" id="{B7277AA1-C42B-4D98-B52D-0F922525273F}"/>
                </a:ext>
              </a:extLst>
            </p:cNvPr>
            <p:cNvSpPr/>
            <p:nvPr/>
          </p:nvSpPr>
          <p:spPr>
            <a:xfrm>
              <a:off x="449852" y="4105122"/>
              <a:ext cx="578332" cy="577767"/>
            </a:xfrm>
            <a:prstGeom prst="rect">
              <a:avLst/>
            </a:pr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MY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6F7CA92-6AF0-0DE7-8580-8389B1E29F9A}"/>
                </a:ext>
              </a:extLst>
            </p:cNvPr>
            <p:cNvSpPr/>
            <p:nvPr/>
          </p:nvSpPr>
          <p:spPr>
            <a:xfrm>
              <a:off x="1142756" y="3909403"/>
              <a:ext cx="3545020" cy="1051513"/>
            </a:xfrm>
            <a:custGeom>
              <a:avLst/>
              <a:gdLst>
                <a:gd name="csX0" fmla="*/ 0 w 2803722"/>
                <a:gd name="csY0" fmla="*/ 0 h 1051513"/>
                <a:gd name="csX1" fmla="*/ 2803722 w 2803722"/>
                <a:gd name="csY1" fmla="*/ 0 h 1051513"/>
                <a:gd name="csX2" fmla="*/ 2803722 w 2803722"/>
                <a:gd name="csY2" fmla="*/ 1051513 h 1051513"/>
                <a:gd name="csX3" fmla="*/ 0 w 2803722"/>
                <a:gd name="csY3" fmla="*/ 1051513 h 1051513"/>
                <a:gd name="csX4" fmla="*/ 0 w 2803722"/>
                <a:gd name="csY4" fmla="*/ 0 h 105151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803722" h="1051513">
                  <a:moveTo>
                    <a:pt x="0" y="0"/>
                  </a:moveTo>
                  <a:lnTo>
                    <a:pt x="2803722" y="0"/>
                  </a:lnTo>
                  <a:lnTo>
                    <a:pt x="2803722" y="1051513"/>
                  </a:lnTo>
                  <a:lnTo>
                    <a:pt x="0" y="10515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1285" tIns="111285" rIns="111285" bIns="111285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sz="1400" b="1" kern="1200" dirty="0">
                  <a:latin typeface="Arial" panose="020B0604020202020204" pitchFamily="34" charset="0"/>
                  <a:cs typeface="Arial" panose="020B0604020202020204" pitchFamily="34" charset="0"/>
                </a:rPr>
                <a:t>The Key Players</a:t>
              </a:r>
            </a:p>
            <a:p>
              <a:pPr marL="0" lvl="0" indent="0" algn="l" defTabSz="622300">
                <a:lnSpc>
                  <a:spcPts val="1600"/>
                </a:lnSpc>
                <a:spcBef>
                  <a:spcPct val="0"/>
                </a:spcBef>
                <a:buNone/>
              </a:pPr>
              <a:r>
                <a:rPr lang="en-US" sz="12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Market dominated by Yara, BASF,</a:t>
              </a:r>
              <a:r>
                <a:rPr lang="en-MY" sz="1200" b="0" i="0" kern="1200" dirty="0">
                  <a:latin typeface="Arial" panose="020B0604020202020204" pitchFamily="34" charset="0"/>
                  <a:cs typeface="Arial" panose="020B0604020202020204" pitchFamily="34" charset="0"/>
                </a:rPr>
                <a:t> Behn Meye</a:t>
              </a:r>
              <a:r>
                <a:rPr lang="en-US" sz="12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MY" sz="1200" b="0" i="0" kern="1200" dirty="0">
                  <a:latin typeface="Arial" panose="020B0604020202020204" pitchFamily="34" charset="0"/>
                  <a:cs typeface="Arial" panose="020B0604020202020204" pitchFamily="34" charset="0"/>
                </a:rPr>
                <a:t>Syngenta, Papuk </a:t>
              </a:r>
              <a:r>
                <a:rPr lang="en-MY" sz="1200" b="0" i="0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Kaltim</a:t>
              </a:r>
              <a:r>
                <a:rPr lang="en-MY" sz="1200" b="0" i="0" kern="1200" dirty="0">
                  <a:latin typeface="Arial" panose="020B0604020202020204" pitchFamily="34" charset="0"/>
                  <a:cs typeface="Arial" panose="020B0604020202020204" pitchFamily="34" charset="0"/>
                </a:rPr>
                <a:t>, Petronas</a:t>
              </a:r>
              <a:r>
                <a:rPr lang="en-US" sz="12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E38F140-88E6-5C8F-5687-5CCC55AC7011}"/>
                </a:ext>
              </a:extLst>
            </p:cNvPr>
            <p:cNvSpPr/>
            <p:nvPr/>
          </p:nvSpPr>
          <p:spPr>
            <a:xfrm>
              <a:off x="335280" y="5156015"/>
              <a:ext cx="4352496" cy="1152000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MY"/>
            </a:p>
          </p:txBody>
        </p:sp>
        <p:sp>
          <p:nvSpPr>
            <p:cNvPr id="43" name="Rectangle 42" descr="Brainstorm outline">
              <a:extLst>
                <a:ext uri="{FF2B5EF4-FFF2-40B4-BE49-F238E27FC236}">
                  <a16:creationId xmlns:a16="http://schemas.microsoft.com/office/drawing/2014/main" id="{718C20FD-AB89-CB94-FFD8-1E4D0963F785}"/>
                </a:ext>
              </a:extLst>
            </p:cNvPr>
            <p:cNvSpPr/>
            <p:nvPr/>
          </p:nvSpPr>
          <p:spPr>
            <a:xfrm>
              <a:off x="449852" y="5390305"/>
              <a:ext cx="578332" cy="577767"/>
            </a:xfrm>
            <a:prstGeom prst="rect">
              <a:avLst/>
            </a:pr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MY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1FC2682-9969-2938-7913-A57848395376}"/>
                </a:ext>
              </a:extLst>
            </p:cNvPr>
            <p:cNvSpPr/>
            <p:nvPr/>
          </p:nvSpPr>
          <p:spPr>
            <a:xfrm>
              <a:off x="1142756" y="5194585"/>
              <a:ext cx="3545020" cy="1051513"/>
            </a:xfrm>
            <a:custGeom>
              <a:avLst/>
              <a:gdLst>
                <a:gd name="csX0" fmla="*/ 0 w 2803722"/>
                <a:gd name="csY0" fmla="*/ 0 h 1051513"/>
                <a:gd name="csX1" fmla="*/ 2803722 w 2803722"/>
                <a:gd name="csY1" fmla="*/ 0 h 1051513"/>
                <a:gd name="csX2" fmla="*/ 2803722 w 2803722"/>
                <a:gd name="csY2" fmla="*/ 1051513 h 1051513"/>
                <a:gd name="csX3" fmla="*/ 0 w 2803722"/>
                <a:gd name="csY3" fmla="*/ 1051513 h 1051513"/>
                <a:gd name="csX4" fmla="*/ 0 w 2803722"/>
                <a:gd name="csY4" fmla="*/ 0 h 105151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803722" h="1051513">
                  <a:moveTo>
                    <a:pt x="0" y="0"/>
                  </a:moveTo>
                  <a:lnTo>
                    <a:pt x="2803722" y="0"/>
                  </a:lnTo>
                  <a:lnTo>
                    <a:pt x="2803722" y="1051513"/>
                  </a:lnTo>
                  <a:lnTo>
                    <a:pt x="0" y="10515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1285" tIns="111285" rIns="111285" bIns="111285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sz="1400" b="1" kern="1200" dirty="0">
                  <a:latin typeface="Arial" panose="020B0604020202020204" pitchFamily="34" charset="0"/>
                  <a:cs typeface="Arial" panose="020B0604020202020204" pitchFamily="34" charset="0"/>
                </a:rPr>
                <a:t>The Critical Challenge</a:t>
              </a:r>
            </a:p>
            <a:p>
              <a:pPr marL="0" lvl="0" indent="0" algn="l" defTabSz="622300">
                <a:lnSpc>
                  <a:spcPts val="1600"/>
                </a:lnSpc>
                <a:spcBef>
                  <a:spcPct val="0"/>
                </a:spcBef>
                <a:buNone/>
              </a:pPr>
              <a:r>
                <a:rPr lang="en-US" sz="12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Costs remain the main consideration, however, greater attention on sustainability and quality.</a:t>
              </a:r>
            </a:p>
          </p:txBody>
        </p:sp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86111F05-2541-D3BD-85AB-5C77E41EE1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18" b="31680"/>
            <a:stretch>
              <a:fillRect/>
            </a:stretch>
          </p:blipFill>
          <p:spPr bwMode="auto">
            <a:xfrm>
              <a:off x="4791504" y="1417320"/>
              <a:ext cx="4352496" cy="1438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8" name="Picture 12" descr="Kedah's padi fields: A closer look at Malaysia's rice bowl">
              <a:extLst>
                <a:ext uri="{FF2B5EF4-FFF2-40B4-BE49-F238E27FC236}">
                  <a16:creationId xmlns:a16="http://schemas.microsoft.com/office/drawing/2014/main" id="{7C22F297-7D6C-9DF2-7AF5-B5ACB0874E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673" b="12181"/>
            <a:stretch>
              <a:fillRect/>
            </a:stretch>
          </p:blipFill>
          <p:spPr bwMode="auto">
            <a:xfrm>
              <a:off x="4791504" y="2963741"/>
              <a:ext cx="4352496" cy="1677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B95B3A89-9AC2-C621-6ED0-98CA85860A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089" b="11423"/>
            <a:stretch>
              <a:fillRect/>
            </a:stretch>
          </p:blipFill>
          <p:spPr bwMode="auto">
            <a:xfrm>
              <a:off x="4791504" y="4748930"/>
              <a:ext cx="4352496" cy="1553983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74095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Rectangle 1">
            <a:extLst>
              <a:ext uri="{FF2B5EF4-FFF2-40B4-BE49-F238E27FC236}">
                <a16:creationId xmlns:a16="http://schemas.microsoft.com/office/drawing/2014/main" id="{6C35ABC4-5682-601E-7913-1A73E9719F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9206449"/>
              </p:ext>
            </p:extLst>
          </p:nvPr>
        </p:nvGraphicFramePr>
        <p:xfrm>
          <a:off x="3757755" y="804333"/>
          <a:ext cx="5107465" cy="54097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/>
          <p:cNvSpPr/>
          <p:nvPr/>
        </p:nvSpPr>
        <p:spPr>
          <a:xfrm>
            <a:off x="0" y="0"/>
            <a:ext cx="9144000" cy="548640"/>
          </a:xfrm>
          <a:prstGeom prst="rect">
            <a:avLst/>
          </a:prstGeom>
          <a:solidFill>
            <a:srgbClr val="005B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latin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CA82D50-059C-C1B4-1AE5-BC7A3335CBF1}"/>
              </a:ext>
            </a:extLst>
          </p:cNvPr>
          <p:cNvSpPr txBox="1">
            <a:spLocks/>
          </p:cNvSpPr>
          <p:nvPr/>
        </p:nvSpPr>
        <p:spPr>
          <a:xfrm>
            <a:off x="-30640" y="753895"/>
            <a:ext cx="3390075" cy="1928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spcAft>
                <a:spcPts val="600"/>
              </a:spcAft>
              <a:defRPr sz="3600" b="1">
                <a:solidFill>
                  <a:srgbClr val="005BAA"/>
                </a:solidFill>
              </a:defRPr>
            </a:pPr>
            <a:r>
              <a:rPr lang="en-US" sz="2800" b="1" cap="all" spc="100" dirty="0">
                <a:solidFill>
                  <a:srgbClr val="005BAA"/>
                </a:solidFill>
                <a:latin typeface="Arial" panose="020B0604020202020204" pitchFamily="34" charset="0"/>
              </a:rPr>
              <a:t>Value Proposition for PRINCIPLES (SUPPLIERS)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4FBC0B-F1EB-BB5E-8E96-899E0609099D}"/>
              </a:ext>
            </a:extLst>
          </p:cNvPr>
          <p:cNvCxnSpPr/>
          <p:nvPr/>
        </p:nvCxnSpPr>
        <p:spPr>
          <a:xfrm>
            <a:off x="3512635" y="1516566"/>
            <a:ext cx="0" cy="405904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CEB4942-8406-FF18-9377-6B8A9523D93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7291"/>
          <a:stretch>
            <a:fillRect/>
          </a:stretch>
        </p:blipFill>
        <p:spPr>
          <a:xfrm>
            <a:off x="31100" y="2882123"/>
            <a:ext cx="3420255" cy="333196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4000"/>
            <a:ext cx="3391200" cy="1929600"/>
          </a:xfrm>
        </p:spPr>
        <p:txBody>
          <a:bodyPr anchor="t" anchorCtr="0">
            <a:noAutofit/>
          </a:bodyPr>
          <a:lstStyle/>
          <a:p>
            <a:pPr algn="r">
              <a:lnSpc>
                <a:spcPct val="100000"/>
              </a:lnSpc>
              <a:defRPr sz="3600" b="1">
                <a:solidFill>
                  <a:srgbClr val="005BAA"/>
                </a:solidFill>
              </a:defRPr>
            </a:pPr>
            <a:r>
              <a:rPr lang="en-US" sz="2800" b="1" cap="all" spc="100" dirty="0">
                <a:solidFill>
                  <a:srgbClr val="005BAA"/>
                </a:solidFill>
                <a:latin typeface="Arial" panose="020B0604020202020204" pitchFamily="34" charset="0"/>
              </a:rPr>
              <a:t>Value Proposition for Customers</a:t>
            </a:r>
            <a:br>
              <a:rPr lang="en-US" sz="2800" b="1" cap="all" spc="100" dirty="0">
                <a:solidFill>
                  <a:srgbClr val="005BAA"/>
                </a:solidFill>
                <a:latin typeface="Arial" panose="020B0604020202020204" pitchFamily="34" charset="0"/>
              </a:rPr>
            </a:br>
            <a:endParaRPr sz="2800" dirty="0">
              <a:latin typeface="Arial" panose="020B0604020202020204" pitchFamily="34" charset="0"/>
            </a:endParaRPr>
          </a:p>
        </p:txBody>
      </p:sp>
      <p:graphicFrame>
        <p:nvGraphicFramePr>
          <p:cNvPr id="7" name="Rectangle 1">
            <a:extLst>
              <a:ext uri="{FF2B5EF4-FFF2-40B4-BE49-F238E27FC236}">
                <a16:creationId xmlns:a16="http://schemas.microsoft.com/office/drawing/2014/main" id="{3195C9D5-B7D6-2A29-428F-C82ECEE89B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2659806"/>
              </p:ext>
            </p:extLst>
          </p:nvPr>
        </p:nvGraphicFramePr>
        <p:xfrm>
          <a:off x="3758400" y="802800"/>
          <a:ext cx="5108400" cy="541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/>
          <p:cNvSpPr/>
          <p:nvPr/>
        </p:nvSpPr>
        <p:spPr>
          <a:xfrm>
            <a:off x="0" y="0"/>
            <a:ext cx="9144000" cy="548640"/>
          </a:xfrm>
          <a:prstGeom prst="rect">
            <a:avLst/>
          </a:prstGeom>
          <a:solidFill>
            <a:srgbClr val="005B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latin typeface="Arial" panose="020B0604020202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AB222E-9355-8396-F2AE-A3067BB2F799}"/>
              </a:ext>
            </a:extLst>
          </p:cNvPr>
          <p:cNvCxnSpPr/>
          <p:nvPr/>
        </p:nvCxnSpPr>
        <p:spPr>
          <a:xfrm>
            <a:off x="3512635" y="1516566"/>
            <a:ext cx="0" cy="405904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2554E82-C305-75FF-C9A4-550796B0E88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681"/>
          <a:stretch>
            <a:fillRect/>
          </a:stretch>
        </p:blipFill>
        <p:spPr>
          <a:xfrm>
            <a:off x="-1" y="2735187"/>
            <a:ext cx="3477124" cy="35024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1B8D0-5DF9-2D33-EEA6-8F688A041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agnifying glass showing decling performance">
            <a:extLst>
              <a:ext uri="{FF2B5EF4-FFF2-40B4-BE49-F238E27FC236}">
                <a16:creationId xmlns:a16="http://schemas.microsoft.com/office/drawing/2014/main" id="{57C38F39-9DEE-737D-A8B4-FE98532FBA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03" r="50293" b="-2"/>
          <a:stretch>
            <a:fillRect/>
          </a:stretch>
        </p:blipFill>
        <p:spPr>
          <a:xfrm>
            <a:off x="6113395" y="558801"/>
            <a:ext cx="3012013" cy="5734423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0B14B1F-C7F1-741A-3651-1B15CE69DDD6}"/>
              </a:ext>
            </a:extLst>
          </p:cNvPr>
          <p:cNvSpPr/>
          <p:nvPr/>
        </p:nvSpPr>
        <p:spPr>
          <a:xfrm>
            <a:off x="173115" y="1558984"/>
            <a:ext cx="1476000" cy="900000"/>
          </a:xfrm>
          <a:custGeom>
            <a:avLst/>
            <a:gdLst>
              <a:gd name="csX0" fmla="*/ 0 w 1288898"/>
              <a:gd name="csY0" fmla="*/ 77334 h 773338"/>
              <a:gd name="csX1" fmla="*/ 77334 w 1288898"/>
              <a:gd name="csY1" fmla="*/ 0 h 773338"/>
              <a:gd name="csX2" fmla="*/ 1211564 w 1288898"/>
              <a:gd name="csY2" fmla="*/ 0 h 773338"/>
              <a:gd name="csX3" fmla="*/ 1288898 w 1288898"/>
              <a:gd name="csY3" fmla="*/ 77334 h 773338"/>
              <a:gd name="csX4" fmla="*/ 1288898 w 1288898"/>
              <a:gd name="csY4" fmla="*/ 696004 h 773338"/>
              <a:gd name="csX5" fmla="*/ 1211564 w 1288898"/>
              <a:gd name="csY5" fmla="*/ 773338 h 773338"/>
              <a:gd name="csX6" fmla="*/ 77334 w 1288898"/>
              <a:gd name="csY6" fmla="*/ 773338 h 773338"/>
              <a:gd name="csX7" fmla="*/ 0 w 1288898"/>
              <a:gd name="csY7" fmla="*/ 696004 h 773338"/>
              <a:gd name="csX8" fmla="*/ 0 w 1288898"/>
              <a:gd name="csY8" fmla="*/ 77334 h 77333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288898" h="773338">
                <a:moveTo>
                  <a:pt x="0" y="77334"/>
                </a:moveTo>
                <a:cubicBezTo>
                  <a:pt x="0" y="34624"/>
                  <a:pt x="34624" y="0"/>
                  <a:pt x="77334" y="0"/>
                </a:cubicBezTo>
                <a:lnTo>
                  <a:pt x="1211564" y="0"/>
                </a:lnTo>
                <a:cubicBezTo>
                  <a:pt x="1254274" y="0"/>
                  <a:pt x="1288898" y="34624"/>
                  <a:pt x="1288898" y="77334"/>
                </a:cubicBezTo>
                <a:lnTo>
                  <a:pt x="1288898" y="696004"/>
                </a:lnTo>
                <a:cubicBezTo>
                  <a:pt x="1288898" y="738714"/>
                  <a:pt x="1254274" y="773338"/>
                  <a:pt x="1211564" y="773338"/>
                </a:cubicBezTo>
                <a:lnTo>
                  <a:pt x="77334" y="773338"/>
                </a:lnTo>
                <a:cubicBezTo>
                  <a:pt x="34624" y="773338"/>
                  <a:pt x="0" y="738714"/>
                  <a:pt x="0" y="696004"/>
                </a:cubicBezTo>
                <a:lnTo>
                  <a:pt x="0" y="77334"/>
                </a:lnTo>
                <a:close/>
              </a:path>
            </a:pathLst>
          </a:custGeom>
          <a:solidFill>
            <a:srgbClr val="CCD5E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560" tIns="64560" rIns="64560" bIns="6456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b="1" u="sng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1</a:t>
            </a:r>
          </a:p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Strategic Sourcing</a:t>
            </a:r>
            <a:endParaRPr lang="en-US" sz="1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30D1D76-DD6C-33AB-53CC-73DE421F5B3C}"/>
              </a:ext>
            </a:extLst>
          </p:cNvPr>
          <p:cNvSpPr/>
          <p:nvPr/>
        </p:nvSpPr>
        <p:spPr>
          <a:xfrm>
            <a:off x="1676721" y="1849161"/>
            <a:ext cx="273246" cy="319646"/>
          </a:xfrm>
          <a:custGeom>
            <a:avLst/>
            <a:gdLst>
              <a:gd name="csX0" fmla="*/ 0 w 273246"/>
              <a:gd name="csY0" fmla="*/ 63929 h 319646"/>
              <a:gd name="csX1" fmla="*/ 136623 w 273246"/>
              <a:gd name="csY1" fmla="*/ 63929 h 319646"/>
              <a:gd name="csX2" fmla="*/ 136623 w 273246"/>
              <a:gd name="csY2" fmla="*/ 0 h 319646"/>
              <a:gd name="csX3" fmla="*/ 273246 w 273246"/>
              <a:gd name="csY3" fmla="*/ 159823 h 319646"/>
              <a:gd name="csX4" fmla="*/ 136623 w 273246"/>
              <a:gd name="csY4" fmla="*/ 319646 h 319646"/>
              <a:gd name="csX5" fmla="*/ 136623 w 273246"/>
              <a:gd name="csY5" fmla="*/ 255717 h 319646"/>
              <a:gd name="csX6" fmla="*/ 0 w 273246"/>
              <a:gd name="csY6" fmla="*/ 255717 h 319646"/>
              <a:gd name="csX7" fmla="*/ 0 w 273246"/>
              <a:gd name="csY7" fmla="*/ 63929 h 3196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273246" h="319646">
                <a:moveTo>
                  <a:pt x="0" y="63929"/>
                </a:moveTo>
                <a:lnTo>
                  <a:pt x="136623" y="63929"/>
                </a:lnTo>
                <a:lnTo>
                  <a:pt x="136623" y="0"/>
                </a:lnTo>
                <a:lnTo>
                  <a:pt x="273246" y="159823"/>
                </a:lnTo>
                <a:lnTo>
                  <a:pt x="136623" y="319646"/>
                </a:lnTo>
                <a:lnTo>
                  <a:pt x="136623" y="255717"/>
                </a:lnTo>
                <a:lnTo>
                  <a:pt x="0" y="255717"/>
                </a:lnTo>
                <a:lnTo>
                  <a:pt x="0" y="63929"/>
                </a:lnTo>
                <a:close/>
              </a:path>
            </a:pathLst>
          </a:custGeom>
          <a:solidFill>
            <a:srgbClr val="CCD5EA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63929" rIns="81974" bIns="63929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400" kern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68FBD3E-659C-2997-2271-514E2C34B3BF}"/>
              </a:ext>
            </a:extLst>
          </p:cNvPr>
          <p:cNvSpPr/>
          <p:nvPr/>
        </p:nvSpPr>
        <p:spPr>
          <a:xfrm>
            <a:off x="1977573" y="1558984"/>
            <a:ext cx="1476000" cy="900000"/>
          </a:xfrm>
          <a:custGeom>
            <a:avLst/>
            <a:gdLst>
              <a:gd name="csX0" fmla="*/ 0 w 1288898"/>
              <a:gd name="csY0" fmla="*/ 77334 h 773338"/>
              <a:gd name="csX1" fmla="*/ 77334 w 1288898"/>
              <a:gd name="csY1" fmla="*/ 0 h 773338"/>
              <a:gd name="csX2" fmla="*/ 1211564 w 1288898"/>
              <a:gd name="csY2" fmla="*/ 0 h 773338"/>
              <a:gd name="csX3" fmla="*/ 1288898 w 1288898"/>
              <a:gd name="csY3" fmla="*/ 77334 h 773338"/>
              <a:gd name="csX4" fmla="*/ 1288898 w 1288898"/>
              <a:gd name="csY4" fmla="*/ 696004 h 773338"/>
              <a:gd name="csX5" fmla="*/ 1211564 w 1288898"/>
              <a:gd name="csY5" fmla="*/ 773338 h 773338"/>
              <a:gd name="csX6" fmla="*/ 77334 w 1288898"/>
              <a:gd name="csY6" fmla="*/ 773338 h 773338"/>
              <a:gd name="csX7" fmla="*/ 0 w 1288898"/>
              <a:gd name="csY7" fmla="*/ 696004 h 773338"/>
              <a:gd name="csX8" fmla="*/ 0 w 1288898"/>
              <a:gd name="csY8" fmla="*/ 77334 h 77333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288898" h="773338">
                <a:moveTo>
                  <a:pt x="0" y="77334"/>
                </a:moveTo>
                <a:cubicBezTo>
                  <a:pt x="0" y="34624"/>
                  <a:pt x="34624" y="0"/>
                  <a:pt x="77334" y="0"/>
                </a:cubicBezTo>
                <a:lnTo>
                  <a:pt x="1211564" y="0"/>
                </a:lnTo>
                <a:cubicBezTo>
                  <a:pt x="1254274" y="0"/>
                  <a:pt x="1288898" y="34624"/>
                  <a:pt x="1288898" y="77334"/>
                </a:cubicBezTo>
                <a:lnTo>
                  <a:pt x="1288898" y="696004"/>
                </a:lnTo>
                <a:cubicBezTo>
                  <a:pt x="1288898" y="738714"/>
                  <a:pt x="1254274" y="773338"/>
                  <a:pt x="1211564" y="773338"/>
                </a:cubicBezTo>
                <a:lnTo>
                  <a:pt x="77334" y="773338"/>
                </a:lnTo>
                <a:cubicBezTo>
                  <a:pt x="34624" y="773338"/>
                  <a:pt x="0" y="738714"/>
                  <a:pt x="0" y="696004"/>
                </a:cubicBezTo>
                <a:lnTo>
                  <a:pt x="0" y="77334"/>
                </a:lnTo>
                <a:close/>
              </a:path>
            </a:pathLst>
          </a:custGeom>
          <a:solidFill>
            <a:srgbClr val="CCD5E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560" tIns="64560" rIns="64560" bIns="6456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b="1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  <a:endParaRPr lang="en-US" sz="1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Identifying cost-competitive raw materials</a:t>
            </a:r>
            <a:endParaRPr lang="en-US" sz="1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7E1A6E1-3124-11DF-C28B-C7F1E5C310D1}"/>
              </a:ext>
            </a:extLst>
          </p:cNvPr>
          <p:cNvSpPr/>
          <p:nvPr/>
        </p:nvSpPr>
        <p:spPr>
          <a:xfrm>
            <a:off x="3481179" y="1849161"/>
            <a:ext cx="273246" cy="319646"/>
          </a:xfrm>
          <a:custGeom>
            <a:avLst/>
            <a:gdLst>
              <a:gd name="csX0" fmla="*/ 0 w 273246"/>
              <a:gd name="csY0" fmla="*/ 63929 h 319646"/>
              <a:gd name="csX1" fmla="*/ 136623 w 273246"/>
              <a:gd name="csY1" fmla="*/ 63929 h 319646"/>
              <a:gd name="csX2" fmla="*/ 136623 w 273246"/>
              <a:gd name="csY2" fmla="*/ 0 h 319646"/>
              <a:gd name="csX3" fmla="*/ 273246 w 273246"/>
              <a:gd name="csY3" fmla="*/ 159823 h 319646"/>
              <a:gd name="csX4" fmla="*/ 136623 w 273246"/>
              <a:gd name="csY4" fmla="*/ 319646 h 319646"/>
              <a:gd name="csX5" fmla="*/ 136623 w 273246"/>
              <a:gd name="csY5" fmla="*/ 255717 h 319646"/>
              <a:gd name="csX6" fmla="*/ 0 w 273246"/>
              <a:gd name="csY6" fmla="*/ 255717 h 319646"/>
              <a:gd name="csX7" fmla="*/ 0 w 273246"/>
              <a:gd name="csY7" fmla="*/ 63929 h 3196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273246" h="319646">
                <a:moveTo>
                  <a:pt x="0" y="63929"/>
                </a:moveTo>
                <a:lnTo>
                  <a:pt x="136623" y="63929"/>
                </a:lnTo>
                <a:lnTo>
                  <a:pt x="136623" y="0"/>
                </a:lnTo>
                <a:lnTo>
                  <a:pt x="273246" y="159823"/>
                </a:lnTo>
                <a:lnTo>
                  <a:pt x="136623" y="319646"/>
                </a:lnTo>
                <a:lnTo>
                  <a:pt x="136623" y="255717"/>
                </a:lnTo>
                <a:lnTo>
                  <a:pt x="0" y="255717"/>
                </a:lnTo>
                <a:lnTo>
                  <a:pt x="0" y="63929"/>
                </a:lnTo>
                <a:close/>
              </a:path>
            </a:pathLst>
          </a:custGeom>
          <a:solidFill>
            <a:srgbClr val="CCD5EA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63929" rIns="81974" bIns="63929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400" kern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E7C52B0-5288-8DA1-7256-1BA3C98356FC}"/>
              </a:ext>
            </a:extLst>
          </p:cNvPr>
          <p:cNvSpPr/>
          <p:nvPr/>
        </p:nvSpPr>
        <p:spPr>
          <a:xfrm>
            <a:off x="3782031" y="1558984"/>
            <a:ext cx="1476000" cy="900000"/>
          </a:xfrm>
          <a:custGeom>
            <a:avLst/>
            <a:gdLst>
              <a:gd name="csX0" fmla="*/ 0 w 1288898"/>
              <a:gd name="csY0" fmla="*/ 77334 h 773338"/>
              <a:gd name="csX1" fmla="*/ 77334 w 1288898"/>
              <a:gd name="csY1" fmla="*/ 0 h 773338"/>
              <a:gd name="csX2" fmla="*/ 1211564 w 1288898"/>
              <a:gd name="csY2" fmla="*/ 0 h 773338"/>
              <a:gd name="csX3" fmla="*/ 1288898 w 1288898"/>
              <a:gd name="csY3" fmla="*/ 77334 h 773338"/>
              <a:gd name="csX4" fmla="*/ 1288898 w 1288898"/>
              <a:gd name="csY4" fmla="*/ 696004 h 773338"/>
              <a:gd name="csX5" fmla="*/ 1211564 w 1288898"/>
              <a:gd name="csY5" fmla="*/ 773338 h 773338"/>
              <a:gd name="csX6" fmla="*/ 77334 w 1288898"/>
              <a:gd name="csY6" fmla="*/ 773338 h 773338"/>
              <a:gd name="csX7" fmla="*/ 0 w 1288898"/>
              <a:gd name="csY7" fmla="*/ 696004 h 773338"/>
              <a:gd name="csX8" fmla="*/ 0 w 1288898"/>
              <a:gd name="csY8" fmla="*/ 77334 h 77333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288898" h="773338">
                <a:moveTo>
                  <a:pt x="0" y="77334"/>
                </a:moveTo>
                <a:cubicBezTo>
                  <a:pt x="0" y="34624"/>
                  <a:pt x="34624" y="0"/>
                  <a:pt x="77334" y="0"/>
                </a:cubicBezTo>
                <a:lnTo>
                  <a:pt x="1211564" y="0"/>
                </a:lnTo>
                <a:cubicBezTo>
                  <a:pt x="1254274" y="0"/>
                  <a:pt x="1288898" y="34624"/>
                  <a:pt x="1288898" y="77334"/>
                </a:cubicBezTo>
                <a:lnTo>
                  <a:pt x="1288898" y="696004"/>
                </a:lnTo>
                <a:cubicBezTo>
                  <a:pt x="1288898" y="738714"/>
                  <a:pt x="1254274" y="773338"/>
                  <a:pt x="1211564" y="773338"/>
                </a:cubicBezTo>
                <a:lnTo>
                  <a:pt x="77334" y="773338"/>
                </a:lnTo>
                <a:cubicBezTo>
                  <a:pt x="34624" y="773338"/>
                  <a:pt x="0" y="738714"/>
                  <a:pt x="0" y="696004"/>
                </a:cubicBezTo>
                <a:lnTo>
                  <a:pt x="0" y="77334"/>
                </a:lnTo>
                <a:close/>
              </a:path>
            </a:pathLst>
          </a:custGeom>
          <a:solidFill>
            <a:srgbClr val="CCD5E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560" tIns="64560" rIns="64560" bIns="6456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1400" b="1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Benefit</a:t>
            </a:r>
          </a:p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Cost-competitive alternative.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EA94C7B-3D0A-3B73-9C4F-E539225FC66C}"/>
              </a:ext>
            </a:extLst>
          </p:cNvPr>
          <p:cNvSpPr/>
          <p:nvPr/>
        </p:nvSpPr>
        <p:spPr>
          <a:xfrm>
            <a:off x="5285637" y="1849161"/>
            <a:ext cx="273246" cy="319646"/>
          </a:xfrm>
          <a:custGeom>
            <a:avLst/>
            <a:gdLst>
              <a:gd name="csX0" fmla="*/ 0 w 273246"/>
              <a:gd name="csY0" fmla="*/ 63929 h 319646"/>
              <a:gd name="csX1" fmla="*/ 136623 w 273246"/>
              <a:gd name="csY1" fmla="*/ 63929 h 319646"/>
              <a:gd name="csX2" fmla="*/ 136623 w 273246"/>
              <a:gd name="csY2" fmla="*/ 0 h 319646"/>
              <a:gd name="csX3" fmla="*/ 273246 w 273246"/>
              <a:gd name="csY3" fmla="*/ 159823 h 319646"/>
              <a:gd name="csX4" fmla="*/ 136623 w 273246"/>
              <a:gd name="csY4" fmla="*/ 319646 h 319646"/>
              <a:gd name="csX5" fmla="*/ 136623 w 273246"/>
              <a:gd name="csY5" fmla="*/ 255717 h 319646"/>
              <a:gd name="csX6" fmla="*/ 0 w 273246"/>
              <a:gd name="csY6" fmla="*/ 255717 h 319646"/>
              <a:gd name="csX7" fmla="*/ 0 w 273246"/>
              <a:gd name="csY7" fmla="*/ 63929 h 3196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273246" h="319646">
                <a:moveTo>
                  <a:pt x="0" y="63929"/>
                </a:moveTo>
                <a:lnTo>
                  <a:pt x="136623" y="63929"/>
                </a:lnTo>
                <a:lnTo>
                  <a:pt x="136623" y="0"/>
                </a:lnTo>
                <a:lnTo>
                  <a:pt x="273246" y="159823"/>
                </a:lnTo>
                <a:lnTo>
                  <a:pt x="136623" y="319646"/>
                </a:lnTo>
                <a:lnTo>
                  <a:pt x="136623" y="255717"/>
                </a:lnTo>
                <a:lnTo>
                  <a:pt x="0" y="255717"/>
                </a:lnTo>
                <a:lnTo>
                  <a:pt x="0" y="63929"/>
                </a:lnTo>
                <a:close/>
              </a:path>
            </a:pathLst>
          </a:custGeom>
          <a:solidFill>
            <a:srgbClr val="CCD5EA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63929" rIns="81974" bIns="63929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400" kern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7501361-01A1-D534-4280-E497A7277E10}"/>
              </a:ext>
            </a:extLst>
          </p:cNvPr>
          <p:cNvSpPr/>
          <p:nvPr/>
        </p:nvSpPr>
        <p:spPr>
          <a:xfrm>
            <a:off x="5586487" y="1558984"/>
            <a:ext cx="1476000" cy="900000"/>
          </a:xfrm>
          <a:custGeom>
            <a:avLst/>
            <a:gdLst>
              <a:gd name="csX0" fmla="*/ 0 w 1288898"/>
              <a:gd name="csY0" fmla="*/ 77334 h 773338"/>
              <a:gd name="csX1" fmla="*/ 77334 w 1288898"/>
              <a:gd name="csY1" fmla="*/ 0 h 773338"/>
              <a:gd name="csX2" fmla="*/ 1211564 w 1288898"/>
              <a:gd name="csY2" fmla="*/ 0 h 773338"/>
              <a:gd name="csX3" fmla="*/ 1288898 w 1288898"/>
              <a:gd name="csY3" fmla="*/ 77334 h 773338"/>
              <a:gd name="csX4" fmla="*/ 1288898 w 1288898"/>
              <a:gd name="csY4" fmla="*/ 696004 h 773338"/>
              <a:gd name="csX5" fmla="*/ 1211564 w 1288898"/>
              <a:gd name="csY5" fmla="*/ 773338 h 773338"/>
              <a:gd name="csX6" fmla="*/ 77334 w 1288898"/>
              <a:gd name="csY6" fmla="*/ 773338 h 773338"/>
              <a:gd name="csX7" fmla="*/ 0 w 1288898"/>
              <a:gd name="csY7" fmla="*/ 696004 h 773338"/>
              <a:gd name="csX8" fmla="*/ 0 w 1288898"/>
              <a:gd name="csY8" fmla="*/ 77334 h 77333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288898" h="773338">
                <a:moveTo>
                  <a:pt x="0" y="77334"/>
                </a:moveTo>
                <a:cubicBezTo>
                  <a:pt x="0" y="34624"/>
                  <a:pt x="34624" y="0"/>
                  <a:pt x="77334" y="0"/>
                </a:cubicBezTo>
                <a:lnTo>
                  <a:pt x="1211564" y="0"/>
                </a:lnTo>
                <a:cubicBezTo>
                  <a:pt x="1254274" y="0"/>
                  <a:pt x="1288898" y="34624"/>
                  <a:pt x="1288898" y="77334"/>
                </a:cubicBezTo>
                <a:lnTo>
                  <a:pt x="1288898" y="696004"/>
                </a:lnTo>
                <a:cubicBezTo>
                  <a:pt x="1288898" y="738714"/>
                  <a:pt x="1254274" y="773338"/>
                  <a:pt x="1211564" y="773338"/>
                </a:cubicBezTo>
                <a:lnTo>
                  <a:pt x="77334" y="773338"/>
                </a:lnTo>
                <a:cubicBezTo>
                  <a:pt x="34624" y="773338"/>
                  <a:pt x="0" y="738714"/>
                  <a:pt x="0" y="696004"/>
                </a:cubicBezTo>
                <a:lnTo>
                  <a:pt x="0" y="77334"/>
                </a:lnTo>
                <a:close/>
              </a:path>
            </a:pathLst>
          </a:custGeom>
          <a:solidFill>
            <a:srgbClr val="CCD5EA"/>
          </a:solidFill>
          <a:ln w="28575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560" tIns="64560" rIns="64560" bIns="6456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1400" b="1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</a:t>
            </a:r>
          </a:p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Mapping materials fit for customer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5BCC414-E075-3BB3-3E30-5606E862D492}"/>
              </a:ext>
            </a:extLst>
          </p:cNvPr>
          <p:cNvSpPr/>
          <p:nvPr/>
        </p:nvSpPr>
        <p:spPr>
          <a:xfrm>
            <a:off x="6110664" y="2526431"/>
            <a:ext cx="319646" cy="273246"/>
          </a:xfrm>
          <a:custGeom>
            <a:avLst/>
            <a:gdLst>
              <a:gd name="csX0" fmla="*/ 0 w 273246"/>
              <a:gd name="csY0" fmla="*/ 63929 h 319646"/>
              <a:gd name="csX1" fmla="*/ 136623 w 273246"/>
              <a:gd name="csY1" fmla="*/ 63929 h 319646"/>
              <a:gd name="csX2" fmla="*/ 136623 w 273246"/>
              <a:gd name="csY2" fmla="*/ 0 h 319646"/>
              <a:gd name="csX3" fmla="*/ 273246 w 273246"/>
              <a:gd name="csY3" fmla="*/ 159823 h 319646"/>
              <a:gd name="csX4" fmla="*/ 136623 w 273246"/>
              <a:gd name="csY4" fmla="*/ 319646 h 319646"/>
              <a:gd name="csX5" fmla="*/ 136623 w 273246"/>
              <a:gd name="csY5" fmla="*/ 255717 h 319646"/>
              <a:gd name="csX6" fmla="*/ 0 w 273246"/>
              <a:gd name="csY6" fmla="*/ 255717 h 319646"/>
              <a:gd name="csX7" fmla="*/ 0 w 273246"/>
              <a:gd name="csY7" fmla="*/ 63929 h 3196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273246" h="319646">
                <a:moveTo>
                  <a:pt x="218597" y="0"/>
                </a:moveTo>
                <a:lnTo>
                  <a:pt x="218597" y="159823"/>
                </a:lnTo>
                <a:lnTo>
                  <a:pt x="273246" y="159823"/>
                </a:lnTo>
                <a:lnTo>
                  <a:pt x="136623" y="319646"/>
                </a:lnTo>
                <a:lnTo>
                  <a:pt x="0" y="159823"/>
                </a:lnTo>
                <a:lnTo>
                  <a:pt x="54649" y="159823"/>
                </a:lnTo>
                <a:lnTo>
                  <a:pt x="54649" y="0"/>
                </a:lnTo>
                <a:lnTo>
                  <a:pt x="218597" y="0"/>
                </a:lnTo>
                <a:close/>
              </a:path>
            </a:pathLst>
          </a:custGeom>
          <a:solidFill>
            <a:srgbClr val="CCD5EA"/>
          </a:solidFill>
          <a:ln w="28575">
            <a:solidFill>
              <a:schemeClr val="bg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929" tIns="0" rIns="63929" bIns="81974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400" kern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B158DE2-D2E8-9D83-1DDD-6FBDC7600FD2}"/>
              </a:ext>
            </a:extLst>
          </p:cNvPr>
          <p:cNvSpPr/>
          <p:nvPr/>
        </p:nvSpPr>
        <p:spPr>
          <a:xfrm>
            <a:off x="5586487" y="2847882"/>
            <a:ext cx="1476000" cy="900000"/>
          </a:xfrm>
          <a:custGeom>
            <a:avLst/>
            <a:gdLst>
              <a:gd name="csX0" fmla="*/ 0 w 1288898"/>
              <a:gd name="csY0" fmla="*/ 77334 h 773338"/>
              <a:gd name="csX1" fmla="*/ 77334 w 1288898"/>
              <a:gd name="csY1" fmla="*/ 0 h 773338"/>
              <a:gd name="csX2" fmla="*/ 1211564 w 1288898"/>
              <a:gd name="csY2" fmla="*/ 0 h 773338"/>
              <a:gd name="csX3" fmla="*/ 1288898 w 1288898"/>
              <a:gd name="csY3" fmla="*/ 77334 h 773338"/>
              <a:gd name="csX4" fmla="*/ 1288898 w 1288898"/>
              <a:gd name="csY4" fmla="*/ 696004 h 773338"/>
              <a:gd name="csX5" fmla="*/ 1211564 w 1288898"/>
              <a:gd name="csY5" fmla="*/ 773338 h 773338"/>
              <a:gd name="csX6" fmla="*/ 77334 w 1288898"/>
              <a:gd name="csY6" fmla="*/ 773338 h 773338"/>
              <a:gd name="csX7" fmla="*/ 0 w 1288898"/>
              <a:gd name="csY7" fmla="*/ 696004 h 773338"/>
              <a:gd name="csX8" fmla="*/ 0 w 1288898"/>
              <a:gd name="csY8" fmla="*/ 77334 h 77333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288898" h="773338">
                <a:moveTo>
                  <a:pt x="0" y="77334"/>
                </a:moveTo>
                <a:cubicBezTo>
                  <a:pt x="0" y="34624"/>
                  <a:pt x="34624" y="0"/>
                  <a:pt x="77334" y="0"/>
                </a:cubicBezTo>
                <a:lnTo>
                  <a:pt x="1211564" y="0"/>
                </a:lnTo>
                <a:cubicBezTo>
                  <a:pt x="1254274" y="0"/>
                  <a:pt x="1288898" y="34624"/>
                  <a:pt x="1288898" y="77334"/>
                </a:cubicBezTo>
                <a:lnTo>
                  <a:pt x="1288898" y="696004"/>
                </a:lnTo>
                <a:cubicBezTo>
                  <a:pt x="1288898" y="738714"/>
                  <a:pt x="1254274" y="773338"/>
                  <a:pt x="1211564" y="773338"/>
                </a:cubicBezTo>
                <a:lnTo>
                  <a:pt x="77334" y="773338"/>
                </a:lnTo>
                <a:cubicBezTo>
                  <a:pt x="34624" y="773338"/>
                  <a:pt x="0" y="738714"/>
                  <a:pt x="0" y="696004"/>
                </a:cubicBezTo>
                <a:lnTo>
                  <a:pt x="0" y="77334"/>
                </a:lnTo>
                <a:close/>
              </a:path>
            </a:pathLst>
          </a:custGeom>
          <a:solidFill>
            <a:srgbClr val="CCD5EA"/>
          </a:solidFill>
          <a:ln w="28575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560" tIns="64560" rIns="64560" bIns="6456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b="1" u="sng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2</a:t>
            </a:r>
          </a:p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 &amp; Compliance</a:t>
            </a:r>
            <a:endParaRPr lang="en-US" sz="1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919D966-A73C-265D-D507-AA570ACC088E}"/>
              </a:ext>
            </a:extLst>
          </p:cNvPr>
          <p:cNvSpPr/>
          <p:nvPr/>
        </p:nvSpPr>
        <p:spPr>
          <a:xfrm>
            <a:off x="5285638" y="3138059"/>
            <a:ext cx="273246" cy="319647"/>
          </a:xfrm>
          <a:custGeom>
            <a:avLst/>
            <a:gdLst>
              <a:gd name="csX0" fmla="*/ 0 w 273246"/>
              <a:gd name="csY0" fmla="*/ 63929 h 319646"/>
              <a:gd name="csX1" fmla="*/ 136623 w 273246"/>
              <a:gd name="csY1" fmla="*/ 63929 h 319646"/>
              <a:gd name="csX2" fmla="*/ 136623 w 273246"/>
              <a:gd name="csY2" fmla="*/ 0 h 319646"/>
              <a:gd name="csX3" fmla="*/ 273246 w 273246"/>
              <a:gd name="csY3" fmla="*/ 159823 h 319646"/>
              <a:gd name="csX4" fmla="*/ 136623 w 273246"/>
              <a:gd name="csY4" fmla="*/ 319646 h 319646"/>
              <a:gd name="csX5" fmla="*/ 136623 w 273246"/>
              <a:gd name="csY5" fmla="*/ 255717 h 319646"/>
              <a:gd name="csX6" fmla="*/ 0 w 273246"/>
              <a:gd name="csY6" fmla="*/ 255717 h 319646"/>
              <a:gd name="csX7" fmla="*/ 0 w 273246"/>
              <a:gd name="csY7" fmla="*/ 63929 h 3196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273246" h="319646">
                <a:moveTo>
                  <a:pt x="273246" y="255717"/>
                </a:moveTo>
                <a:lnTo>
                  <a:pt x="136623" y="255717"/>
                </a:lnTo>
                <a:lnTo>
                  <a:pt x="136623" y="319646"/>
                </a:lnTo>
                <a:lnTo>
                  <a:pt x="0" y="159823"/>
                </a:lnTo>
                <a:lnTo>
                  <a:pt x="136623" y="0"/>
                </a:lnTo>
                <a:lnTo>
                  <a:pt x="136623" y="63929"/>
                </a:lnTo>
                <a:lnTo>
                  <a:pt x="273246" y="63929"/>
                </a:lnTo>
                <a:lnTo>
                  <a:pt x="273246" y="255717"/>
                </a:lnTo>
                <a:close/>
              </a:path>
            </a:pathLst>
          </a:custGeom>
          <a:solidFill>
            <a:srgbClr val="CCD5EA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974" tIns="63929" rIns="0" bIns="6393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400" kern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A5FFA29-D2ED-B75F-2493-CAB5F9A72DB6}"/>
              </a:ext>
            </a:extLst>
          </p:cNvPr>
          <p:cNvSpPr/>
          <p:nvPr/>
        </p:nvSpPr>
        <p:spPr>
          <a:xfrm>
            <a:off x="3782032" y="2847882"/>
            <a:ext cx="1476000" cy="900000"/>
          </a:xfrm>
          <a:custGeom>
            <a:avLst/>
            <a:gdLst>
              <a:gd name="csX0" fmla="*/ 0 w 1288898"/>
              <a:gd name="csY0" fmla="*/ 77334 h 773338"/>
              <a:gd name="csX1" fmla="*/ 77334 w 1288898"/>
              <a:gd name="csY1" fmla="*/ 0 h 773338"/>
              <a:gd name="csX2" fmla="*/ 1211564 w 1288898"/>
              <a:gd name="csY2" fmla="*/ 0 h 773338"/>
              <a:gd name="csX3" fmla="*/ 1288898 w 1288898"/>
              <a:gd name="csY3" fmla="*/ 77334 h 773338"/>
              <a:gd name="csX4" fmla="*/ 1288898 w 1288898"/>
              <a:gd name="csY4" fmla="*/ 696004 h 773338"/>
              <a:gd name="csX5" fmla="*/ 1211564 w 1288898"/>
              <a:gd name="csY5" fmla="*/ 773338 h 773338"/>
              <a:gd name="csX6" fmla="*/ 77334 w 1288898"/>
              <a:gd name="csY6" fmla="*/ 773338 h 773338"/>
              <a:gd name="csX7" fmla="*/ 0 w 1288898"/>
              <a:gd name="csY7" fmla="*/ 696004 h 773338"/>
              <a:gd name="csX8" fmla="*/ 0 w 1288898"/>
              <a:gd name="csY8" fmla="*/ 77334 h 77333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288898" h="773338">
                <a:moveTo>
                  <a:pt x="0" y="77334"/>
                </a:moveTo>
                <a:cubicBezTo>
                  <a:pt x="0" y="34624"/>
                  <a:pt x="34624" y="0"/>
                  <a:pt x="77334" y="0"/>
                </a:cubicBezTo>
                <a:lnTo>
                  <a:pt x="1211564" y="0"/>
                </a:lnTo>
                <a:cubicBezTo>
                  <a:pt x="1254274" y="0"/>
                  <a:pt x="1288898" y="34624"/>
                  <a:pt x="1288898" y="77334"/>
                </a:cubicBezTo>
                <a:lnTo>
                  <a:pt x="1288898" y="696004"/>
                </a:lnTo>
                <a:cubicBezTo>
                  <a:pt x="1288898" y="738714"/>
                  <a:pt x="1254274" y="773338"/>
                  <a:pt x="1211564" y="773338"/>
                </a:cubicBezTo>
                <a:lnTo>
                  <a:pt x="77334" y="773338"/>
                </a:lnTo>
                <a:cubicBezTo>
                  <a:pt x="34624" y="773338"/>
                  <a:pt x="0" y="738714"/>
                  <a:pt x="0" y="696004"/>
                </a:cubicBezTo>
                <a:lnTo>
                  <a:pt x="0" y="77334"/>
                </a:lnTo>
                <a:close/>
              </a:path>
            </a:pathLst>
          </a:custGeom>
          <a:solidFill>
            <a:srgbClr val="CCD5E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560" tIns="64560" rIns="64560" bIns="6456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1400" b="1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  <a:r>
              <a:rPr lang="en-US" sz="14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Sampling service for   evaluation.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5110120-5CEF-F3A7-A7FC-B2E55934EF49}"/>
              </a:ext>
            </a:extLst>
          </p:cNvPr>
          <p:cNvSpPr/>
          <p:nvPr/>
        </p:nvSpPr>
        <p:spPr>
          <a:xfrm>
            <a:off x="3481180" y="3138059"/>
            <a:ext cx="273246" cy="319646"/>
          </a:xfrm>
          <a:custGeom>
            <a:avLst/>
            <a:gdLst>
              <a:gd name="csX0" fmla="*/ 0 w 273246"/>
              <a:gd name="csY0" fmla="*/ 63929 h 319646"/>
              <a:gd name="csX1" fmla="*/ 136623 w 273246"/>
              <a:gd name="csY1" fmla="*/ 63929 h 319646"/>
              <a:gd name="csX2" fmla="*/ 136623 w 273246"/>
              <a:gd name="csY2" fmla="*/ 0 h 319646"/>
              <a:gd name="csX3" fmla="*/ 273246 w 273246"/>
              <a:gd name="csY3" fmla="*/ 159823 h 319646"/>
              <a:gd name="csX4" fmla="*/ 136623 w 273246"/>
              <a:gd name="csY4" fmla="*/ 319646 h 319646"/>
              <a:gd name="csX5" fmla="*/ 136623 w 273246"/>
              <a:gd name="csY5" fmla="*/ 255717 h 319646"/>
              <a:gd name="csX6" fmla="*/ 0 w 273246"/>
              <a:gd name="csY6" fmla="*/ 255717 h 319646"/>
              <a:gd name="csX7" fmla="*/ 0 w 273246"/>
              <a:gd name="csY7" fmla="*/ 63929 h 3196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273246" h="319646">
                <a:moveTo>
                  <a:pt x="273246" y="255717"/>
                </a:moveTo>
                <a:lnTo>
                  <a:pt x="136623" y="255717"/>
                </a:lnTo>
                <a:lnTo>
                  <a:pt x="136623" y="319646"/>
                </a:lnTo>
                <a:lnTo>
                  <a:pt x="0" y="159823"/>
                </a:lnTo>
                <a:lnTo>
                  <a:pt x="136623" y="0"/>
                </a:lnTo>
                <a:lnTo>
                  <a:pt x="136623" y="63929"/>
                </a:lnTo>
                <a:lnTo>
                  <a:pt x="273246" y="63929"/>
                </a:lnTo>
                <a:lnTo>
                  <a:pt x="273246" y="255717"/>
                </a:lnTo>
                <a:close/>
              </a:path>
            </a:pathLst>
          </a:custGeom>
          <a:solidFill>
            <a:srgbClr val="CCD5EA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974" tIns="63929" rIns="0" bIns="63929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400" kern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97365BF-E634-E7F0-A2B9-D69F22EEBC44}"/>
              </a:ext>
            </a:extLst>
          </p:cNvPr>
          <p:cNvSpPr/>
          <p:nvPr/>
        </p:nvSpPr>
        <p:spPr>
          <a:xfrm>
            <a:off x="1977574" y="2847882"/>
            <a:ext cx="1476000" cy="900000"/>
          </a:xfrm>
          <a:custGeom>
            <a:avLst/>
            <a:gdLst>
              <a:gd name="csX0" fmla="*/ 0 w 1288898"/>
              <a:gd name="csY0" fmla="*/ 77334 h 773338"/>
              <a:gd name="csX1" fmla="*/ 77334 w 1288898"/>
              <a:gd name="csY1" fmla="*/ 0 h 773338"/>
              <a:gd name="csX2" fmla="*/ 1211564 w 1288898"/>
              <a:gd name="csY2" fmla="*/ 0 h 773338"/>
              <a:gd name="csX3" fmla="*/ 1288898 w 1288898"/>
              <a:gd name="csY3" fmla="*/ 77334 h 773338"/>
              <a:gd name="csX4" fmla="*/ 1288898 w 1288898"/>
              <a:gd name="csY4" fmla="*/ 696004 h 773338"/>
              <a:gd name="csX5" fmla="*/ 1211564 w 1288898"/>
              <a:gd name="csY5" fmla="*/ 773338 h 773338"/>
              <a:gd name="csX6" fmla="*/ 77334 w 1288898"/>
              <a:gd name="csY6" fmla="*/ 773338 h 773338"/>
              <a:gd name="csX7" fmla="*/ 0 w 1288898"/>
              <a:gd name="csY7" fmla="*/ 696004 h 773338"/>
              <a:gd name="csX8" fmla="*/ 0 w 1288898"/>
              <a:gd name="csY8" fmla="*/ 77334 h 77333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288898" h="773338">
                <a:moveTo>
                  <a:pt x="0" y="77334"/>
                </a:moveTo>
                <a:cubicBezTo>
                  <a:pt x="0" y="34624"/>
                  <a:pt x="34624" y="0"/>
                  <a:pt x="77334" y="0"/>
                </a:cubicBezTo>
                <a:lnTo>
                  <a:pt x="1211564" y="0"/>
                </a:lnTo>
                <a:cubicBezTo>
                  <a:pt x="1254274" y="0"/>
                  <a:pt x="1288898" y="34624"/>
                  <a:pt x="1288898" y="77334"/>
                </a:cubicBezTo>
                <a:lnTo>
                  <a:pt x="1288898" y="696004"/>
                </a:lnTo>
                <a:cubicBezTo>
                  <a:pt x="1288898" y="738714"/>
                  <a:pt x="1254274" y="773338"/>
                  <a:pt x="1211564" y="773338"/>
                </a:cubicBezTo>
                <a:lnTo>
                  <a:pt x="77334" y="773338"/>
                </a:lnTo>
                <a:cubicBezTo>
                  <a:pt x="34624" y="773338"/>
                  <a:pt x="0" y="738714"/>
                  <a:pt x="0" y="696004"/>
                </a:cubicBezTo>
                <a:lnTo>
                  <a:pt x="0" y="77334"/>
                </a:lnTo>
                <a:close/>
              </a:path>
            </a:pathLst>
          </a:custGeom>
          <a:solidFill>
            <a:srgbClr val="CCD5E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560" tIns="64560" rIns="64560" bIns="6456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b="1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Documentation</a:t>
            </a:r>
            <a:r>
              <a:rPr lang="en-US" sz="14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for every batch.</a:t>
            </a:r>
            <a:endParaRPr lang="en-US" sz="1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334B362-FF8F-EA22-44CC-A816EDAC5484}"/>
              </a:ext>
            </a:extLst>
          </p:cNvPr>
          <p:cNvSpPr/>
          <p:nvPr/>
        </p:nvSpPr>
        <p:spPr>
          <a:xfrm>
            <a:off x="1676721" y="3138059"/>
            <a:ext cx="273247" cy="319647"/>
          </a:xfrm>
          <a:custGeom>
            <a:avLst/>
            <a:gdLst>
              <a:gd name="csX0" fmla="*/ 0 w 273246"/>
              <a:gd name="csY0" fmla="*/ 63929 h 319646"/>
              <a:gd name="csX1" fmla="*/ 136623 w 273246"/>
              <a:gd name="csY1" fmla="*/ 63929 h 319646"/>
              <a:gd name="csX2" fmla="*/ 136623 w 273246"/>
              <a:gd name="csY2" fmla="*/ 0 h 319646"/>
              <a:gd name="csX3" fmla="*/ 273246 w 273246"/>
              <a:gd name="csY3" fmla="*/ 159823 h 319646"/>
              <a:gd name="csX4" fmla="*/ 136623 w 273246"/>
              <a:gd name="csY4" fmla="*/ 319646 h 319646"/>
              <a:gd name="csX5" fmla="*/ 136623 w 273246"/>
              <a:gd name="csY5" fmla="*/ 255717 h 319646"/>
              <a:gd name="csX6" fmla="*/ 0 w 273246"/>
              <a:gd name="csY6" fmla="*/ 255717 h 319646"/>
              <a:gd name="csX7" fmla="*/ 0 w 273246"/>
              <a:gd name="csY7" fmla="*/ 63929 h 3196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273246" h="319646">
                <a:moveTo>
                  <a:pt x="273246" y="255717"/>
                </a:moveTo>
                <a:lnTo>
                  <a:pt x="136623" y="255717"/>
                </a:lnTo>
                <a:lnTo>
                  <a:pt x="136623" y="319646"/>
                </a:lnTo>
                <a:lnTo>
                  <a:pt x="0" y="159823"/>
                </a:lnTo>
                <a:lnTo>
                  <a:pt x="136623" y="0"/>
                </a:lnTo>
                <a:lnTo>
                  <a:pt x="136623" y="63929"/>
                </a:lnTo>
                <a:lnTo>
                  <a:pt x="273246" y="63929"/>
                </a:lnTo>
                <a:lnTo>
                  <a:pt x="273246" y="255717"/>
                </a:lnTo>
                <a:close/>
              </a:path>
            </a:pathLst>
          </a:custGeom>
          <a:solidFill>
            <a:srgbClr val="CCD5EA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974" tIns="63930" rIns="1" bIns="63929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400" kern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A571FEF-B702-18A9-2A9A-521DE14D74E2}"/>
              </a:ext>
            </a:extLst>
          </p:cNvPr>
          <p:cNvSpPr/>
          <p:nvPr/>
        </p:nvSpPr>
        <p:spPr>
          <a:xfrm>
            <a:off x="173115" y="2847882"/>
            <a:ext cx="1476000" cy="900000"/>
          </a:xfrm>
          <a:custGeom>
            <a:avLst/>
            <a:gdLst>
              <a:gd name="csX0" fmla="*/ 0 w 1288898"/>
              <a:gd name="csY0" fmla="*/ 77334 h 773338"/>
              <a:gd name="csX1" fmla="*/ 77334 w 1288898"/>
              <a:gd name="csY1" fmla="*/ 0 h 773338"/>
              <a:gd name="csX2" fmla="*/ 1211564 w 1288898"/>
              <a:gd name="csY2" fmla="*/ 0 h 773338"/>
              <a:gd name="csX3" fmla="*/ 1288898 w 1288898"/>
              <a:gd name="csY3" fmla="*/ 77334 h 773338"/>
              <a:gd name="csX4" fmla="*/ 1288898 w 1288898"/>
              <a:gd name="csY4" fmla="*/ 696004 h 773338"/>
              <a:gd name="csX5" fmla="*/ 1211564 w 1288898"/>
              <a:gd name="csY5" fmla="*/ 773338 h 773338"/>
              <a:gd name="csX6" fmla="*/ 77334 w 1288898"/>
              <a:gd name="csY6" fmla="*/ 773338 h 773338"/>
              <a:gd name="csX7" fmla="*/ 0 w 1288898"/>
              <a:gd name="csY7" fmla="*/ 696004 h 773338"/>
              <a:gd name="csX8" fmla="*/ 0 w 1288898"/>
              <a:gd name="csY8" fmla="*/ 77334 h 77333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288898" h="773338">
                <a:moveTo>
                  <a:pt x="0" y="77334"/>
                </a:moveTo>
                <a:cubicBezTo>
                  <a:pt x="0" y="34624"/>
                  <a:pt x="34624" y="0"/>
                  <a:pt x="77334" y="0"/>
                </a:cubicBezTo>
                <a:lnTo>
                  <a:pt x="1211564" y="0"/>
                </a:lnTo>
                <a:cubicBezTo>
                  <a:pt x="1254274" y="0"/>
                  <a:pt x="1288898" y="34624"/>
                  <a:pt x="1288898" y="77334"/>
                </a:cubicBezTo>
                <a:lnTo>
                  <a:pt x="1288898" y="696004"/>
                </a:lnTo>
                <a:cubicBezTo>
                  <a:pt x="1288898" y="738714"/>
                  <a:pt x="1254274" y="773338"/>
                  <a:pt x="1211564" y="773338"/>
                </a:cubicBezTo>
                <a:lnTo>
                  <a:pt x="77334" y="773338"/>
                </a:lnTo>
                <a:cubicBezTo>
                  <a:pt x="34624" y="773338"/>
                  <a:pt x="0" y="738714"/>
                  <a:pt x="0" y="696004"/>
                </a:cubicBezTo>
                <a:lnTo>
                  <a:pt x="0" y="77334"/>
                </a:lnTo>
                <a:close/>
              </a:path>
            </a:pathLst>
          </a:custGeom>
          <a:solidFill>
            <a:srgbClr val="CCD5E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560" tIns="64560" rIns="64560" bIns="6456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b="1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Regulatory</a:t>
            </a:r>
            <a:r>
              <a:rPr lang="en-US" sz="14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Handling all local documentations.</a:t>
            </a:r>
            <a:endParaRPr lang="en-US" sz="1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41249AC-55ED-65EE-1E24-D0A6060675E3}"/>
              </a:ext>
            </a:extLst>
          </p:cNvPr>
          <p:cNvSpPr/>
          <p:nvPr/>
        </p:nvSpPr>
        <p:spPr>
          <a:xfrm>
            <a:off x="697292" y="3806364"/>
            <a:ext cx="319646" cy="273246"/>
          </a:xfrm>
          <a:custGeom>
            <a:avLst/>
            <a:gdLst>
              <a:gd name="csX0" fmla="*/ 0 w 273246"/>
              <a:gd name="csY0" fmla="*/ 63929 h 319646"/>
              <a:gd name="csX1" fmla="*/ 136623 w 273246"/>
              <a:gd name="csY1" fmla="*/ 63929 h 319646"/>
              <a:gd name="csX2" fmla="*/ 136623 w 273246"/>
              <a:gd name="csY2" fmla="*/ 0 h 319646"/>
              <a:gd name="csX3" fmla="*/ 273246 w 273246"/>
              <a:gd name="csY3" fmla="*/ 159823 h 319646"/>
              <a:gd name="csX4" fmla="*/ 136623 w 273246"/>
              <a:gd name="csY4" fmla="*/ 319646 h 319646"/>
              <a:gd name="csX5" fmla="*/ 136623 w 273246"/>
              <a:gd name="csY5" fmla="*/ 255717 h 319646"/>
              <a:gd name="csX6" fmla="*/ 0 w 273246"/>
              <a:gd name="csY6" fmla="*/ 255717 h 319646"/>
              <a:gd name="csX7" fmla="*/ 0 w 273246"/>
              <a:gd name="csY7" fmla="*/ 63929 h 3196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273246" h="319646">
                <a:moveTo>
                  <a:pt x="218597" y="0"/>
                </a:moveTo>
                <a:lnTo>
                  <a:pt x="218597" y="159823"/>
                </a:lnTo>
                <a:lnTo>
                  <a:pt x="273246" y="159823"/>
                </a:lnTo>
                <a:lnTo>
                  <a:pt x="136623" y="319646"/>
                </a:lnTo>
                <a:lnTo>
                  <a:pt x="0" y="159823"/>
                </a:lnTo>
                <a:lnTo>
                  <a:pt x="54649" y="159823"/>
                </a:lnTo>
                <a:lnTo>
                  <a:pt x="54649" y="0"/>
                </a:lnTo>
                <a:lnTo>
                  <a:pt x="218597" y="0"/>
                </a:lnTo>
                <a:close/>
              </a:path>
            </a:pathLst>
          </a:custGeom>
          <a:solidFill>
            <a:srgbClr val="CCD5EA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929" tIns="0" rIns="63929" bIns="81974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400" kern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6779ADE-6BD3-3364-C62A-8A4ECE013DB3}"/>
              </a:ext>
            </a:extLst>
          </p:cNvPr>
          <p:cNvSpPr/>
          <p:nvPr/>
        </p:nvSpPr>
        <p:spPr>
          <a:xfrm>
            <a:off x="173115" y="4136781"/>
            <a:ext cx="1476000" cy="900000"/>
          </a:xfrm>
          <a:custGeom>
            <a:avLst/>
            <a:gdLst>
              <a:gd name="csX0" fmla="*/ 0 w 1288898"/>
              <a:gd name="csY0" fmla="*/ 77334 h 773338"/>
              <a:gd name="csX1" fmla="*/ 77334 w 1288898"/>
              <a:gd name="csY1" fmla="*/ 0 h 773338"/>
              <a:gd name="csX2" fmla="*/ 1211564 w 1288898"/>
              <a:gd name="csY2" fmla="*/ 0 h 773338"/>
              <a:gd name="csX3" fmla="*/ 1288898 w 1288898"/>
              <a:gd name="csY3" fmla="*/ 77334 h 773338"/>
              <a:gd name="csX4" fmla="*/ 1288898 w 1288898"/>
              <a:gd name="csY4" fmla="*/ 696004 h 773338"/>
              <a:gd name="csX5" fmla="*/ 1211564 w 1288898"/>
              <a:gd name="csY5" fmla="*/ 773338 h 773338"/>
              <a:gd name="csX6" fmla="*/ 77334 w 1288898"/>
              <a:gd name="csY6" fmla="*/ 773338 h 773338"/>
              <a:gd name="csX7" fmla="*/ 0 w 1288898"/>
              <a:gd name="csY7" fmla="*/ 696004 h 773338"/>
              <a:gd name="csX8" fmla="*/ 0 w 1288898"/>
              <a:gd name="csY8" fmla="*/ 77334 h 77333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288898" h="773338">
                <a:moveTo>
                  <a:pt x="0" y="77334"/>
                </a:moveTo>
                <a:cubicBezTo>
                  <a:pt x="0" y="34624"/>
                  <a:pt x="34624" y="0"/>
                  <a:pt x="77334" y="0"/>
                </a:cubicBezTo>
                <a:lnTo>
                  <a:pt x="1211564" y="0"/>
                </a:lnTo>
                <a:cubicBezTo>
                  <a:pt x="1254274" y="0"/>
                  <a:pt x="1288898" y="34624"/>
                  <a:pt x="1288898" y="77334"/>
                </a:cubicBezTo>
                <a:lnTo>
                  <a:pt x="1288898" y="696004"/>
                </a:lnTo>
                <a:cubicBezTo>
                  <a:pt x="1288898" y="738714"/>
                  <a:pt x="1254274" y="773338"/>
                  <a:pt x="1211564" y="773338"/>
                </a:cubicBezTo>
                <a:lnTo>
                  <a:pt x="77334" y="773338"/>
                </a:lnTo>
                <a:cubicBezTo>
                  <a:pt x="34624" y="773338"/>
                  <a:pt x="0" y="738714"/>
                  <a:pt x="0" y="696004"/>
                </a:cubicBezTo>
                <a:lnTo>
                  <a:pt x="0" y="77334"/>
                </a:lnTo>
                <a:close/>
              </a:path>
            </a:pathLst>
          </a:custGeom>
          <a:solidFill>
            <a:srgbClr val="CCD5E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560" tIns="64560" rIns="64560" bIns="6456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b="1" u="sng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3</a:t>
            </a:r>
          </a:p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Technical Optimization</a:t>
            </a:r>
            <a:endParaRPr lang="en-US" sz="1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B0BD521-13A3-8397-363A-54516B751DC0}"/>
              </a:ext>
            </a:extLst>
          </p:cNvPr>
          <p:cNvSpPr/>
          <p:nvPr/>
        </p:nvSpPr>
        <p:spPr>
          <a:xfrm>
            <a:off x="1676721" y="4426958"/>
            <a:ext cx="273246" cy="319646"/>
          </a:xfrm>
          <a:custGeom>
            <a:avLst/>
            <a:gdLst>
              <a:gd name="csX0" fmla="*/ 0 w 273246"/>
              <a:gd name="csY0" fmla="*/ 63929 h 319646"/>
              <a:gd name="csX1" fmla="*/ 136623 w 273246"/>
              <a:gd name="csY1" fmla="*/ 63929 h 319646"/>
              <a:gd name="csX2" fmla="*/ 136623 w 273246"/>
              <a:gd name="csY2" fmla="*/ 0 h 319646"/>
              <a:gd name="csX3" fmla="*/ 273246 w 273246"/>
              <a:gd name="csY3" fmla="*/ 159823 h 319646"/>
              <a:gd name="csX4" fmla="*/ 136623 w 273246"/>
              <a:gd name="csY4" fmla="*/ 319646 h 319646"/>
              <a:gd name="csX5" fmla="*/ 136623 w 273246"/>
              <a:gd name="csY5" fmla="*/ 255717 h 319646"/>
              <a:gd name="csX6" fmla="*/ 0 w 273246"/>
              <a:gd name="csY6" fmla="*/ 255717 h 319646"/>
              <a:gd name="csX7" fmla="*/ 0 w 273246"/>
              <a:gd name="csY7" fmla="*/ 63929 h 3196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273246" h="319646">
                <a:moveTo>
                  <a:pt x="0" y="63929"/>
                </a:moveTo>
                <a:lnTo>
                  <a:pt x="136623" y="63929"/>
                </a:lnTo>
                <a:lnTo>
                  <a:pt x="136623" y="0"/>
                </a:lnTo>
                <a:lnTo>
                  <a:pt x="273246" y="159823"/>
                </a:lnTo>
                <a:lnTo>
                  <a:pt x="136623" y="319646"/>
                </a:lnTo>
                <a:lnTo>
                  <a:pt x="136623" y="255717"/>
                </a:lnTo>
                <a:lnTo>
                  <a:pt x="0" y="255717"/>
                </a:lnTo>
                <a:lnTo>
                  <a:pt x="0" y="63929"/>
                </a:lnTo>
                <a:close/>
              </a:path>
            </a:pathLst>
          </a:custGeom>
          <a:solidFill>
            <a:srgbClr val="CCD5EA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63929" rIns="81974" bIns="63929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400" kern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F19E0AB-EA0C-5E7A-B385-B77E1C490793}"/>
              </a:ext>
            </a:extLst>
          </p:cNvPr>
          <p:cNvSpPr/>
          <p:nvPr/>
        </p:nvSpPr>
        <p:spPr>
          <a:xfrm>
            <a:off x="1977573" y="4136781"/>
            <a:ext cx="1476000" cy="900000"/>
          </a:xfrm>
          <a:custGeom>
            <a:avLst/>
            <a:gdLst>
              <a:gd name="csX0" fmla="*/ 0 w 1288898"/>
              <a:gd name="csY0" fmla="*/ 77334 h 773338"/>
              <a:gd name="csX1" fmla="*/ 77334 w 1288898"/>
              <a:gd name="csY1" fmla="*/ 0 h 773338"/>
              <a:gd name="csX2" fmla="*/ 1211564 w 1288898"/>
              <a:gd name="csY2" fmla="*/ 0 h 773338"/>
              <a:gd name="csX3" fmla="*/ 1288898 w 1288898"/>
              <a:gd name="csY3" fmla="*/ 77334 h 773338"/>
              <a:gd name="csX4" fmla="*/ 1288898 w 1288898"/>
              <a:gd name="csY4" fmla="*/ 696004 h 773338"/>
              <a:gd name="csX5" fmla="*/ 1211564 w 1288898"/>
              <a:gd name="csY5" fmla="*/ 773338 h 773338"/>
              <a:gd name="csX6" fmla="*/ 77334 w 1288898"/>
              <a:gd name="csY6" fmla="*/ 773338 h 773338"/>
              <a:gd name="csX7" fmla="*/ 0 w 1288898"/>
              <a:gd name="csY7" fmla="*/ 696004 h 773338"/>
              <a:gd name="csX8" fmla="*/ 0 w 1288898"/>
              <a:gd name="csY8" fmla="*/ 77334 h 77333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288898" h="773338">
                <a:moveTo>
                  <a:pt x="0" y="77334"/>
                </a:moveTo>
                <a:cubicBezTo>
                  <a:pt x="0" y="34624"/>
                  <a:pt x="34624" y="0"/>
                  <a:pt x="77334" y="0"/>
                </a:cubicBezTo>
                <a:lnTo>
                  <a:pt x="1211564" y="0"/>
                </a:lnTo>
                <a:cubicBezTo>
                  <a:pt x="1254274" y="0"/>
                  <a:pt x="1288898" y="34624"/>
                  <a:pt x="1288898" y="77334"/>
                </a:cubicBezTo>
                <a:lnTo>
                  <a:pt x="1288898" y="696004"/>
                </a:lnTo>
                <a:cubicBezTo>
                  <a:pt x="1288898" y="738714"/>
                  <a:pt x="1254274" y="773338"/>
                  <a:pt x="1211564" y="773338"/>
                </a:cubicBezTo>
                <a:lnTo>
                  <a:pt x="77334" y="773338"/>
                </a:lnTo>
                <a:cubicBezTo>
                  <a:pt x="34624" y="773338"/>
                  <a:pt x="0" y="738714"/>
                  <a:pt x="0" y="696004"/>
                </a:cubicBezTo>
                <a:lnTo>
                  <a:pt x="0" y="77334"/>
                </a:lnTo>
                <a:close/>
              </a:path>
            </a:pathLst>
          </a:custGeom>
          <a:solidFill>
            <a:srgbClr val="CCD5E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560" tIns="64560" rIns="64560" bIns="6456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1400" b="1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  <a:r>
              <a:rPr lang="en-US" sz="14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 technical support.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CD6E480-A8F8-31FE-D2F3-9405EB6CA11B}"/>
              </a:ext>
            </a:extLst>
          </p:cNvPr>
          <p:cNvSpPr/>
          <p:nvPr/>
        </p:nvSpPr>
        <p:spPr>
          <a:xfrm>
            <a:off x="3481179" y="4426958"/>
            <a:ext cx="273246" cy="319646"/>
          </a:xfrm>
          <a:custGeom>
            <a:avLst/>
            <a:gdLst>
              <a:gd name="csX0" fmla="*/ 0 w 273246"/>
              <a:gd name="csY0" fmla="*/ 63929 h 319646"/>
              <a:gd name="csX1" fmla="*/ 136623 w 273246"/>
              <a:gd name="csY1" fmla="*/ 63929 h 319646"/>
              <a:gd name="csX2" fmla="*/ 136623 w 273246"/>
              <a:gd name="csY2" fmla="*/ 0 h 319646"/>
              <a:gd name="csX3" fmla="*/ 273246 w 273246"/>
              <a:gd name="csY3" fmla="*/ 159823 h 319646"/>
              <a:gd name="csX4" fmla="*/ 136623 w 273246"/>
              <a:gd name="csY4" fmla="*/ 319646 h 319646"/>
              <a:gd name="csX5" fmla="*/ 136623 w 273246"/>
              <a:gd name="csY5" fmla="*/ 255717 h 319646"/>
              <a:gd name="csX6" fmla="*/ 0 w 273246"/>
              <a:gd name="csY6" fmla="*/ 255717 h 319646"/>
              <a:gd name="csX7" fmla="*/ 0 w 273246"/>
              <a:gd name="csY7" fmla="*/ 63929 h 3196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273246" h="319646">
                <a:moveTo>
                  <a:pt x="0" y="63929"/>
                </a:moveTo>
                <a:lnTo>
                  <a:pt x="136623" y="63929"/>
                </a:lnTo>
                <a:lnTo>
                  <a:pt x="136623" y="0"/>
                </a:lnTo>
                <a:lnTo>
                  <a:pt x="273246" y="159823"/>
                </a:lnTo>
                <a:lnTo>
                  <a:pt x="136623" y="319646"/>
                </a:lnTo>
                <a:lnTo>
                  <a:pt x="136623" y="255717"/>
                </a:lnTo>
                <a:lnTo>
                  <a:pt x="0" y="255717"/>
                </a:lnTo>
                <a:lnTo>
                  <a:pt x="0" y="63929"/>
                </a:lnTo>
                <a:close/>
              </a:path>
            </a:pathLst>
          </a:custGeom>
          <a:solidFill>
            <a:srgbClr val="CCD5EA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63929" rIns="81974" bIns="63929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400" kern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9605BDF-E1C8-BF6D-7B33-BB2E4D124860}"/>
              </a:ext>
            </a:extLst>
          </p:cNvPr>
          <p:cNvSpPr/>
          <p:nvPr/>
        </p:nvSpPr>
        <p:spPr>
          <a:xfrm>
            <a:off x="3782031" y="4136781"/>
            <a:ext cx="1476000" cy="900000"/>
          </a:xfrm>
          <a:custGeom>
            <a:avLst/>
            <a:gdLst>
              <a:gd name="csX0" fmla="*/ 0 w 1288898"/>
              <a:gd name="csY0" fmla="*/ 77334 h 773338"/>
              <a:gd name="csX1" fmla="*/ 77334 w 1288898"/>
              <a:gd name="csY1" fmla="*/ 0 h 773338"/>
              <a:gd name="csX2" fmla="*/ 1211564 w 1288898"/>
              <a:gd name="csY2" fmla="*/ 0 h 773338"/>
              <a:gd name="csX3" fmla="*/ 1288898 w 1288898"/>
              <a:gd name="csY3" fmla="*/ 77334 h 773338"/>
              <a:gd name="csX4" fmla="*/ 1288898 w 1288898"/>
              <a:gd name="csY4" fmla="*/ 696004 h 773338"/>
              <a:gd name="csX5" fmla="*/ 1211564 w 1288898"/>
              <a:gd name="csY5" fmla="*/ 773338 h 773338"/>
              <a:gd name="csX6" fmla="*/ 77334 w 1288898"/>
              <a:gd name="csY6" fmla="*/ 773338 h 773338"/>
              <a:gd name="csX7" fmla="*/ 0 w 1288898"/>
              <a:gd name="csY7" fmla="*/ 696004 h 773338"/>
              <a:gd name="csX8" fmla="*/ 0 w 1288898"/>
              <a:gd name="csY8" fmla="*/ 77334 h 77333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288898" h="773338">
                <a:moveTo>
                  <a:pt x="0" y="77334"/>
                </a:moveTo>
                <a:cubicBezTo>
                  <a:pt x="0" y="34624"/>
                  <a:pt x="34624" y="0"/>
                  <a:pt x="77334" y="0"/>
                </a:cubicBezTo>
                <a:lnTo>
                  <a:pt x="1211564" y="0"/>
                </a:lnTo>
                <a:cubicBezTo>
                  <a:pt x="1254274" y="0"/>
                  <a:pt x="1288898" y="34624"/>
                  <a:pt x="1288898" y="77334"/>
                </a:cubicBezTo>
                <a:lnTo>
                  <a:pt x="1288898" y="696004"/>
                </a:lnTo>
                <a:cubicBezTo>
                  <a:pt x="1288898" y="738714"/>
                  <a:pt x="1254274" y="773338"/>
                  <a:pt x="1211564" y="773338"/>
                </a:cubicBezTo>
                <a:lnTo>
                  <a:pt x="77334" y="773338"/>
                </a:lnTo>
                <a:cubicBezTo>
                  <a:pt x="34624" y="773338"/>
                  <a:pt x="0" y="738714"/>
                  <a:pt x="0" y="696004"/>
                </a:cubicBezTo>
                <a:lnTo>
                  <a:pt x="0" y="77334"/>
                </a:lnTo>
                <a:close/>
              </a:path>
            </a:pathLst>
          </a:custGeom>
          <a:solidFill>
            <a:srgbClr val="CCD5E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560" tIns="64560" rIns="64560" bIns="6456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b="1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r>
              <a:rPr lang="en-US" sz="14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Fine-tuning formulations.</a:t>
            </a:r>
            <a:endParaRPr lang="en-US" sz="1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1B5688-7CB2-0F1A-6741-08B2E7561C15}"/>
              </a:ext>
            </a:extLst>
          </p:cNvPr>
          <p:cNvSpPr/>
          <p:nvPr/>
        </p:nvSpPr>
        <p:spPr>
          <a:xfrm>
            <a:off x="5285637" y="4426958"/>
            <a:ext cx="273246" cy="319646"/>
          </a:xfrm>
          <a:custGeom>
            <a:avLst/>
            <a:gdLst>
              <a:gd name="csX0" fmla="*/ 0 w 273246"/>
              <a:gd name="csY0" fmla="*/ 63929 h 319646"/>
              <a:gd name="csX1" fmla="*/ 136623 w 273246"/>
              <a:gd name="csY1" fmla="*/ 63929 h 319646"/>
              <a:gd name="csX2" fmla="*/ 136623 w 273246"/>
              <a:gd name="csY2" fmla="*/ 0 h 319646"/>
              <a:gd name="csX3" fmla="*/ 273246 w 273246"/>
              <a:gd name="csY3" fmla="*/ 159823 h 319646"/>
              <a:gd name="csX4" fmla="*/ 136623 w 273246"/>
              <a:gd name="csY4" fmla="*/ 319646 h 319646"/>
              <a:gd name="csX5" fmla="*/ 136623 w 273246"/>
              <a:gd name="csY5" fmla="*/ 255717 h 319646"/>
              <a:gd name="csX6" fmla="*/ 0 w 273246"/>
              <a:gd name="csY6" fmla="*/ 255717 h 319646"/>
              <a:gd name="csX7" fmla="*/ 0 w 273246"/>
              <a:gd name="csY7" fmla="*/ 63929 h 3196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273246" h="319646">
                <a:moveTo>
                  <a:pt x="0" y="63929"/>
                </a:moveTo>
                <a:lnTo>
                  <a:pt x="136623" y="63929"/>
                </a:lnTo>
                <a:lnTo>
                  <a:pt x="136623" y="0"/>
                </a:lnTo>
                <a:lnTo>
                  <a:pt x="273246" y="159823"/>
                </a:lnTo>
                <a:lnTo>
                  <a:pt x="136623" y="319646"/>
                </a:lnTo>
                <a:lnTo>
                  <a:pt x="136623" y="255717"/>
                </a:lnTo>
                <a:lnTo>
                  <a:pt x="0" y="255717"/>
                </a:lnTo>
                <a:lnTo>
                  <a:pt x="0" y="63929"/>
                </a:lnTo>
                <a:close/>
              </a:path>
            </a:pathLst>
          </a:custGeom>
          <a:solidFill>
            <a:srgbClr val="CCD5EA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63929" rIns="81974" bIns="63929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400" kern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3B9F046-B956-D1B7-56CA-47C667B54E15}"/>
              </a:ext>
            </a:extLst>
          </p:cNvPr>
          <p:cNvSpPr/>
          <p:nvPr/>
        </p:nvSpPr>
        <p:spPr>
          <a:xfrm>
            <a:off x="5586487" y="4136781"/>
            <a:ext cx="1476000" cy="900000"/>
          </a:xfrm>
          <a:custGeom>
            <a:avLst/>
            <a:gdLst>
              <a:gd name="csX0" fmla="*/ 0 w 1288898"/>
              <a:gd name="csY0" fmla="*/ 77334 h 773338"/>
              <a:gd name="csX1" fmla="*/ 77334 w 1288898"/>
              <a:gd name="csY1" fmla="*/ 0 h 773338"/>
              <a:gd name="csX2" fmla="*/ 1211564 w 1288898"/>
              <a:gd name="csY2" fmla="*/ 0 h 773338"/>
              <a:gd name="csX3" fmla="*/ 1288898 w 1288898"/>
              <a:gd name="csY3" fmla="*/ 77334 h 773338"/>
              <a:gd name="csX4" fmla="*/ 1288898 w 1288898"/>
              <a:gd name="csY4" fmla="*/ 696004 h 773338"/>
              <a:gd name="csX5" fmla="*/ 1211564 w 1288898"/>
              <a:gd name="csY5" fmla="*/ 773338 h 773338"/>
              <a:gd name="csX6" fmla="*/ 77334 w 1288898"/>
              <a:gd name="csY6" fmla="*/ 773338 h 773338"/>
              <a:gd name="csX7" fmla="*/ 0 w 1288898"/>
              <a:gd name="csY7" fmla="*/ 696004 h 773338"/>
              <a:gd name="csX8" fmla="*/ 0 w 1288898"/>
              <a:gd name="csY8" fmla="*/ 77334 h 77333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288898" h="773338">
                <a:moveTo>
                  <a:pt x="0" y="77334"/>
                </a:moveTo>
                <a:cubicBezTo>
                  <a:pt x="0" y="34624"/>
                  <a:pt x="34624" y="0"/>
                  <a:pt x="77334" y="0"/>
                </a:cubicBezTo>
                <a:lnTo>
                  <a:pt x="1211564" y="0"/>
                </a:lnTo>
                <a:cubicBezTo>
                  <a:pt x="1254274" y="0"/>
                  <a:pt x="1288898" y="34624"/>
                  <a:pt x="1288898" y="77334"/>
                </a:cubicBezTo>
                <a:lnTo>
                  <a:pt x="1288898" y="696004"/>
                </a:lnTo>
                <a:cubicBezTo>
                  <a:pt x="1288898" y="738714"/>
                  <a:pt x="1254274" y="773338"/>
                  <a:pt x="1211564" y="773338"/>
                </a:cubicBezTo>
                <a:lnTo>
                  <a:pt x="77334" y="773338"/>
                </a:lnTo>
                <a:cubicBezTo>
                  <a:pt x="34624" y="773338"/>
                  <a:pt x="0" y="738714"/>
                  <a:pt x="0" y="696004"/>
                </a:cubicBezTo>
                <a:lnTo>
                  <a:pt x="0" y="77334"/>
                </a:lnTo>
                <a:close/>
              </a:path>
            </a:pathLst>
          </a:custGeom>
          <a:solidFill>
            <a:srgbClr val="CCD5EA"/>
          </a:solidFill>
          <a:ln w="28575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560" tIns="64560" rIns="64560" bIns="6456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b="1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en-US" sz="14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Managing the  operational change</a:t>
            </a:r>
            <a:endParaRPr lang="en-US" sz="1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6C242D0-0511-24F9-BEEE-32EC3E5D6A40}"/>
              </a:ext>
            </a:extLst>
          </p:cNvPr>
          <p:cNvSpPr/>
          <p:nvPr/>
        </p:nvSpPr>
        <p:spPr>
          <a:xfrm>
            <a:off x="6110664" y="5104227"/>
            <a:ext cx="319646" cy="273246"/>
          </a:xfrm>
          <a:custGeom>
            <a:avLst/>
            <a:gdLst>
              <a:gd name="csX0" fmla="*/ 0 w 273246"/>
              <a:gd name="csY0" fmla="*/ 63929 h 319646"/>
              <a:gd name="csX1" fmla="*/ 136623 w 273246"/>
              <a:gd name="csY1" fmla="*/ 63929 h 319646"/>
              <a:gd name="csX2" fmla="*/ 136623 w 273246"/>
              <a:gd name="csY2" fmla="*/ 0 h 319646"/>
              <a:gd name="csX3" fmla="*/ 273246 w 273246"/>
              <a:gd name="csY3" fmla="*/ 159823 h 319646"/>
              <a:gd name="csX4" fmla="*/ 136623 w 273246"/>
              <a:gd name="csY4" fmla="*/ 319646 h 319646"/>
              <a:gd name="csX5" fmla="*/ 136623 w 273246"/>
              <a:gd name="csY5" fmla="*/ 255717 h 319646"/>
              <a:gd name="csX6" fmla="*/ 0 w 273246"/>
              <a:gd name="csY6" fmla="*/ 255717 h 319646"/>
              <a:gd name="csX7" fmla="*/ 0 w 273246"/>
              <a:gd name="csY7" fmla="*/ 63929 h 3196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273246" h="319646">
                <a:moveTo>
                  <a:pt x="218597" y="0"/>
                </a:moveTo>
                <a:lnTo>
                  <a:pt x="218597" y="159823"/>
                </a:lnTo>
                <a:lnTo>
                  <a:pt x="273246" y="159823"/>
                </a:lnTo>
                <a:lnTo>
                  <a:pt x="136623" y="319646"/>
                </a:lnTo>
                <a:lnTo>
                  <a:pt x="0" y="159823"/>
                </a:lnTo>
                <a:lnTo>
                  <a:pt x="54649" y="159823"/>
                </a:lnTo>
                <a:lnTo>
                  <a:pt x="54649" y="0"/>
                </a:lnTo>
                <a:lnTo>
                  <a:pt x="218597" y="0"/>
                </a:lnTo>
                <a:close/>
              </a:path>
            </a:pathLst>
          </a:custGeom>
          <a:solidFill>
            <a:srgbClr val="CCD5EA"/>
          </a:solidFill>
          <a:ln w="28575">
            <a:solidFill>
              <a:schemeClr val="bg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929" tIns="0" rIns="63929" bIns="81974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400" kern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92EE19E-BAAC-F450-9123-1F6D0BE34A5A}"/>
              </a:ext>
            </a:extLst>
          </p:cNvPr>
          <p:cNvSpPr/>
          <p:nvPr/>
        </p:nvSpPr>
        <p:spPr>
          <a:xfrm>
            <a:off x="5586487" y="5425679"/>
            <a:ext cx="1476000" cy="900000"/>
          </a:xfrm>
          <a:custGeom>
            <a:avLst/>
            <a:gdLst>
              <a:gd name="csX0" fmla="*/ 0 w 1288898"/>
              <a:gd name="csY0" fmla="*/ 77334 h 773338"/>
              <a:gd name="csX1" fmla="*/ 77334 w 1288898"/>
              <a:gd name="csY1" fmla="*/ 0 h 773338"/>
              <a:gd name="csX2" fmla="*/ 1211564 w 1288898"/>
              <a:gd name="csY2" fmla="*/ 0 h 773338"/>
              <a:gd name="csX3" fmla="*/ 1288898 w 1288898"/>
              <a:gd name="csY3" fmla="*/ 77334 h 773338"/>
              <a:gd name="csX4" fmla="*/ 1288898 w 1288898"/>
              <a:gd name="csY4" fmla="*/ 696004 h 773338"/>
              <a:gd name="csX5" fmla="*/ 1211564 w 1288898"/>
              <a:gd name="csY5" fmla="*/ 773338 h 773338"/>
              <a:gd name="csX6" fmla="*/ 77334 w 1288898"/>
              <a:gd name="csY6" fmla="*/ 773338 h 773338"/>
              <a:gd name="csX7" fmla="*/ 0 w 1288898"/>
              <a:gd name="csY7" fmla="*/ 696004 h 773338"/>
              <a:gd name="csX8" fmla="*/ 0 w 1288898"/>
              <a:gd name="csY8" fmla="*/ 77334 h 77333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288898" h="773338">
                <a:moveTo>
                  <a:pt x="0" y="77334"/>
                </a:moveTo>
                <a:cubicBezTo>
                  <a:pt x="0" y="34624"/>
                  <a:pt x="34624" y="0"/>
                  <a:pt x="77334" y="0"/>
                </a:cubicBezTo>
                <a:lnTo>
                  <a:pt x="1211564" y="0"/>
                </a:lnTo>
                <a:cubicBezTo>
                  <a:pt x="1254274" y="0"/>
                  <a:pt x="1288898" y="34624"/>
                  <a:pt x="1288898" y="77334"/>
                </a:cubicBezTo>
                <a:lnTo>
                  <a:pt x="1288898" y="696004"/>
                </a:lnTo>
                <a:cubicBezTo>
                  <a:pt x="1288898" y="738714"/>
                  <a:pt x="1254274" y="773338"/>
                  <a:pt x="1211564" y="773338"/>
                </a:cubicBezTo>
                <a:lnTo>
                  <a:pt x="77334" y="773338"/>
                </a:lnTo>
                <a:cubicBezTo>
                  <a:pt x="34624" y="773338"/>
                  <a:pt x="0" y="738714"/>
                  <a:pt x="0" y="696004"/>
                </a:cubicBezTo>
                <a:lnTo>
                  <a:pt x="0" y="77334"/>
                </a:lnTo>
                <a:close/>
              </a:path>
            </a:pathLst>
          </a:custGeom>
          <a:solidFill>
            <a:srgbClr val="CCD5EA"/>
          </a:solidFill>
          <a:ln w="28575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560" tIns="64560" rIns="64560" bIns="6456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b="1" u="sng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4</a:t>
            </a:r>
          </a:p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Localized Delivery &amp; Support</a:t>
            </a:r>
            <a:endParaRPr lang="en-US" sz="1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73FB0774-5CC9-56F2-4311-4AB0051CC459}"/>
              </a:ext>
            </a:extLst>
          </p:cNvPr>
          <p:cNvSpPr/>
          <p:nvPr/>
        </p:nvSpPr>
        <p:spPr>
          <a:xfrm>
            <a:off x="5285633" y="5715856"/>
            <a:ext cx="273247" cy="319647"/>
          </a:xfrm>
          <a:custGeom>
            <a:avLst/>
            <a:gdLst>
              <a:gd name="csX0" fmla="*/ 0 w 273246"/>
              <a:gd name="csY0" fmla="*/ 63929 h 319646"/>
              <a:gd name="csX1" fmla="*/ 136623 w 273246"/>
              <a:gd name="csY1" fmla="*/ 63929 h 319646"/>
              <a:gd name="csX2" fmla="*/ 136623 w 273246"/>
              <a:gd name="csY2" fmla="*/ 0 h 319646"/>
              <a:gd name="csX3" fmla="*/ 273246 w 273246"/>
              <a:gd name="csY3" fmla="*/ 159823 h 319646"/>
              <a:gd name="csX4" fmla="*/ 136623 w 273246"/>
              <a:gd name="csY4" fmla="*/ 319646 h 319646"/>
              <a:gd name="csX5" fmla="*/ 136623 w 273246"/>
              <a:gd name="csY5" fmla="*/ 255717 h 319646"/>
              <a:gd name="csX6" fmla="*/ 0 w 273246"/>
              <a:gd name="csY6" fmla="*/ 255717 h 319646"/>
              <a:gd name="csX7" fmla="*/ 0 w 273246"/>
              <a:gd name="csY7" fmla="*/ 63929 h 3196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273246" h="319646">
                <a:moveTo>
                  <a:pt x="273246" y="255717"/>
                </a:moveTo>
                <a:lnTo>
                  <a:pt x="136623" y="255717"/>
                </a:lnTo>
                <a:lnTo>
                  <a:pt x="136623" y="319646"/>
                </a:lnTo>
                <a:lnTo>
                  <a:pt x="0" y="159823"/>
                </a:lnTo>
                <a:lnTo>
                  <a:pt x="136623" y="0"/>
                </a:lnTo>
                <a:lnTo>
                  <a:pt x="136623" y="63929"/>
                </a:lnTo>
                <a:lnTo>
                  <a:pt x="273246" y="63929"/>
                </a:lnTo>
                <a:lnTo>
                  <a:pt x="273246" y="255717"/>
                </a:lnTo>
                <a:close/>
              </a:path>
            </a:pathLst>
          </a:custGeom>
          <a:solidFill>
            <a:srgbClr val="CCD5EA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974" tIns="63930" rIns="1" bIns="63929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400" kern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640DF78-06FA-38AC-F083-F43A5EB3D1C4}"/>
              </a:ext>
            </a:extLst>
          </p:cNvPr>
          <p:cNvSpPr/>
          <p:nvPr/>
        </p:nvSpPr>
        <p:spPr>
          <a:xfrm>
            <a:off x="3782028" y="5425679"/>
            <a:ext cx="1476000" cy="900000"/>
          </a:xfrm>
          <a:custGeom>
            <a:avLst/>
            <a:gdLst>
              <a:gd name="csX0" fmla="*/ 0 w 1288898"/>
              <a:gd name="csY0" fmla="*/ 77334 h 773338"/>
              <a:gd name="csX1" fmla="*/ 77334 w 1288898"/>
              <a:gd name="csY1" fmla="*/ 0 h 773338"/>
              <a:gd name="csX2" fmla="*/ 1211564 w 1288898"/>
              <a:gd name="csY2" fmla="*/ 0 h 773338"/>
              <a:gd name="csX3" fmla="*/ 1288898 w 1288898"/>
              <a:gd name="csY3" fmla="*/ 77334 h 773338"/>
              <a:gd name="csX4" fmla="*/ 1288898 w 1288898"/>
              <a:gd name="csY4" fmla="*/ 696004 h 773338"/>
              <a:gd name="csX5" fmla="*/ 1211564 w 1288898"/>
              <a:gd name="csY5" fmla="*/ 773338 h 773338"/>
              <a:gd name="csX6" fmla="*/ 77334 w 1288898"/>
              <a:gd name="csY6" fmla="*/ 773338 h 773338"/>
              <a:gd name="csX7" fmla="*/ 0 w 1288898"/>
              <a:gd name="csY7" fmla="*/ 696004 h 773338"/>
              <a:gd name="csX8" fmla="*/ 0 w 1288898"/>
              <a:gd name="csY8" fmla="*/ 77334 h 77333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288898" h="773338">
                <a:moveTo>
                  <a:pt x="0" y="77334"/>
                </a:moveTo>
                <a:cubicBezTo>
                  <a:pt x="0" y="34624"/>
                  <a:pt x="34624" y="0"/>
                  <a:pt x="77334" y="0"/>
                </a:cubicBezTo>
                <a:lnTo>
                  <a:pt x="1211564" y="0"/>
                </a:lnTo>
                <a:cubicBezTo>
                  <a:pt x="1254274" y="0"/>
                  <a:pt x="1288898" y="34624"/>
                  <a:pt x="1288898" y="77334"/>
                </a:cubicBezTo>
                <a:lnTo>
                  <a:pt x="1288898" y="696004"/>
                </a:lnTo>
                <a:cubicBezTo>
                  <a:pt x="1288898" y="738714"/>
                  <a:pt x="1254274" y="773338"/>
                  <a:pt x="1211564" y="773338"/>
                </a:cubicBezTo>
                <a:lnTo>
                  <a:pt x="77334" y="773338"/>
                </a:lnTo>
                <a:cubicBezTo>
                  <a:pt x="34624" y="773338"/>
                  <a:pt x="0" y="738714"/>
                  <a:pt x="0" y="696004"/>
                </a:cubicBezTo>
                <a:lnTo>
                  <a:pt x="0" y="77334"/>
                </a:lnTo>
                <a:close/>
              </a:path>
            </a:pathLst>
          </a:custGeom>
          <a:solidFill>
            <a:srgbClr val="CCD5E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560" tIns="64560" rIns="64560" bIns="6456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1400" b="1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operation and customer service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30709CC-E599-2205-BA14-725FC3A20AB1}"/>
              </a:ext>
            </a:extLst>
          </p:cNvPr>
          <p:cNvSpPr/>
          <p:nvPr/>
        </p:nvSpPr>
        <p:spPr>
          <a:xfrm>
            <a:off x="3481176" y="5715856"/>
            <a:ext cx="273247" cy="319646"/>
          </a:xfrm>
          <a:custGeom>
            <a:avLst/>
            <a:gdLst>
              <a:gd name="csX0" fmla="*/ 0 w 273246"/>
              <a:gd name="csY0" fmla="*/ 63929 h 319646"/>
              <a:gd name="csX1" fmla="*/ 136623 w 273246"/>
              <a:gd name="csY1" fmla="*/ 63929 h 319646"/>
              <a:gd name="csX2" fmla="*/ 136623 w 273246"/>
              <a:gd name="csY2" fmla="*/ 0 h 319646"/>
              <a:gd name="csX3" fmla="*/ 273246 w 273246"/>
              <a:gd name="csY3" fmla="*/ 159823 h 319646"/>
              <a:gd name="csX4" fmla="*/ 136623 w 273246"/>
              <a:gd name="csY4" fmla="*/ 319646 h 319646"/>
              <a:gd name="csX5" fmla="*/ 136623 w 273246"/>
              <a:gd name="csY5" fmla="*/ 255717 h 319646"/>
              <a:gd name="csX6" fmla="*/ 0 w 273246"/>
              <a:gd name="csY6" fmla="*/ 255717 h 319646"/>
              <a:gd name="csX7" fmla="*/ 0 w 273246"/>
              <a:gd name="csY7" fmla="*/ 63929 h 3196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273246" h="319646">
                <a:moveTo>
                  <a:pt x="273246" y="255717"/>
                </a:moveTo>
                <a:lnTo>
                  <a:pt x="136623" y="255717"/>
                </a:lnTo>
                <a:lnTo>
                  <a:pt x="136623" y="319646"/>
                </a:lnTo>
                <a:lnTo>
                  <a:pt x="0" y="159823"/>
                </a:lnTo>
                <a:lnTo>
                  <a:pt x="136623" y="0"/>
                </a:lnTo>
                <a:lnTo>
                  <a:pt x="136623" y="63929"/>
                </a:lnTo>
                <a:lnTo>
                  <a:pt x="273246" y="63929"/>
                </a:lnTo>
                <a:lnTo>
                  <a:pt x="273246" y="255717"/>
                </a:lnTo>
                <a:close/>
              </a:path>
            </a:pathLst>
          </a:custGeom>
          <a:solidFill>
            <a:srgbClr val="CCD5EA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974" tIns="63929" rIns="1" bIns="63929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400" kern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0A5DDE8-5A25-C409-628E-88845BC19090}"/>
              </a:ext>
            </a:extLst>
          </p:cNvPr>
          <p:cNvSpPr/>
          <p:nvPr/>
        </p:nvSpPr>
        <p:spPr>
          <a:xfrm>
            <a:off x="1977571" y="5425679"/>
            <a:ext cx="1476000" cy="900000"/>
          </a:xfrm>
          <a:custGeom>
            <a:avLst/>
            <a:gdLst>
              <a:gd name="csX0" fmla="*/ 0 w 1288898"/>
              <a:gd name="csY0" fmla="*/ 77334 h 773338"/>
              <a:gd name="csX1" fmla="*/ 77334 w 1288898"/>
              <a:gd name="csY1" fmla="*/ 0 h 773338"/>
              <a:gd name="csX2" fmla="*/ 1211564 w 1288898"/>
              <a:gd name="csY2" fmla="*/ 0 h 773338"/>
              <a:gd name="csX3" fmla="*/ 1288898 w 1288898"/>
              <a:gd name="csY3" fmla="*/ 77334 h 773338"/>
              <a:gd name="csX4" fmla="*/ 1288898 w 1288898"/>
              <a:gd name="csY4" fmla="*/ 696004 h 773338"/>
              <a:gd name="csX5" fmla="*/ 1211564 w 1288898"/>
              <a:gd name="csY5" fmla="*/ 773338 h 773338"/>
              <a:gd name="csX6" fmla="*/ 77334 w 1288898"/>
              <a:gd name="csY6" fmla="*/ 773338 h 773338"/>
              <a:gd name="csX7" fmla="*/ 0 w 1288898"/>
              <a:gd name="csY7" fmla="*/ 696004 h 773338"/>
              <a:gd name="csX8" fmla="*/ 0 w 1288898"/>
              <a:gd name="csY8" fmla="*/ 77334 h 77333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288898" h="773338">
                <a:moveTo>
                  <a:pt x="0" y="77334"/>
                </a:moveTo>
                <a:cubicBezTo>
                  <a:pt x="0" y="34624"/>
                  <a:pt x="34624" y="0"/>
                  <a:pt x="77334" y="0"/>
                </a:cubicBezTo>
                <a:lnTo>
                  <a:pt x="1211564" y="0"/>
                </a:lnTo>
                <a:cubicBezTo>
                  <a:pt x="1254274" y="0"/>
                  <a:pt x="1288898" y="34624"/>
                  <a:pt x="1288898" y="77334"/>
                </a:cubicBezTo>
                <a:lnTo>
                  <a:pt x="1288898" y="696004"/>
                </a:lnTo>
                <a:cubicBezTo>
                  <a:pt x="1288898" y="738714"/>
                  <a:pt x="1254274" y="773338"/>
                  <a:pt x="1211564" y="773338"/>
                </a:cubicBezTo>
                <a:lnTo>
                  <a:pt x="77334" y="773338"/>
                </a:lnTo>
                <a:cubicBezTo>
                  <a:pt x="34624" y="773338"/>
                  <a:pt x="0" y="738714"/>
                  <a:pt x="0" y="696004"/>
                </a:cubicBezTo>
                <a:lnTo>
                  <a:pt x="0" y="77334"/>
                </a:lnTo>
                <a:close/>
              </a:path>
            </a:pathLst>
          </a:custGeom>
          <a:solidFill>
            <a:srgbClr val="CCD5E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560" tIns="64560" rIns="64560" bIns="6456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1400" b="1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Speed</a:t>
            </a:r>
          </a:p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Products reach the customer efficiently.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A0B4960-5097-1EDA-DB3E-BA78C6B34A8B}"/>
              </a:ext>
            </a:extLst>
          </p:cNvPr>
          <p:cNvSpPr/>
          <p:nvPr/>
        </p:nvSpPr>
        <p:spPr>
          <a:xfrm>
            <a:off x="1676720" y="5715856"/>
            <a:ext cx="273246" cy="319646"/>
          </a:xfrm>
          <a:custGeom>
            <a:avLst/>
            <a:gdLst>
              <a:gd name="csX0" fmla="*/ 0 w 273246"/>
              <a:gd name="csY0" fmla="*/ 63929 h 319646"/>
              <a:gd name="csX1" fmla="*/ 136623 w 273246"/>
              <a:gd name="csY1" fmla="*/ 63929 h 319646"/>
              <a:gd name="csX2" fmla="*/ 136623 w 273246"/>
              <a:gd name="csY2" fmla="*/ 0 h 319646"/>
              <a:gd name="csX3" fmla="*/ 273246 w 273246"/>
              <a:gd name="csY3" fmla="*/ 159823 h 319646"/>
              <a:gd name="csX4" fmla="*/ 136623 w 273246"/>
              <a:gd name="csY4" fmla="*/ 319646 h 319646"/>
              <a:gd name="csX5" fmla="*/ 136623 w 273246"/>
              <a:gd name="csY5" fmla="*/ 255717 h 319646"/>
              <a:gd name="csX6" fmla="*/ 0 w 273246"/>
              <a:gd name="csY6" fmla="*/ 255717 h 319646"/>
              <a:gd name="csX7" fmla="*/ 0 w 273246"/>
              <a:gd name="csY7" fmla="*/ 63929 h 3196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273246" h="319646">
                <a:moveTo>
                  <a:pt x="273246" y="255717"/>
                </a:moveTo>
                <a:lnTo>
                  <a:pt x="136623" y="255717"/>
                </a:lnTo>
                <a:lnTo>
                  <a:pt x="136623" y="319646"/>
                </a:lnTo>
                <a:lnTo>
                  <a:pt x="0" y="159823"/>
                </a:lnTo>
                <a:lnTo>
                  <a:pt x="136623" y="0"/>
                </a:lnTo>
                <a:lnTo>
                  <a:pt x="136623" y="63929"/>
                </a:lnTo>
                <a:lnTo>
                  <a:pt x="273246" y="63929"/>
                </a:lnTo>
                <a:lnTo>
                  <a:pt x="273246" y="255717"/>
                </a:lnTo>
                <a:close/>
              </a:path>
            </a:pathLst>
          </a:custGeom>
          <a:solidFill>
            <a:srgbClr val="CCD5EA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974" tIns="63929" rIns="0" bIns="63929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400" kern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D5B6F31-BE7A-9BB9-A1DF-DC9168AACA01}"/>
              </a:ext>
            </a:extLst>
          </p:cNvPr>
          <p:cNvSpPr/>
          <p:nvPr/>
        </p:nvSpPr>
        <p:spPr>
          <a:xfrm>
            <a:off x="173115" y="5425679"/>
            <a:ext cx="1476000" cy="900000"/>
          </a:xfrm>
          <a:custGeom>
            <a:avLst/>
            <a:gdLst>
              <a:gd name="csX0" fmla="*/ 0 w 1288898"/>
              <a:gd name="csY0" fmla="*/ 77334 h 773338"/>
              <a:gd name="csX1" fmla="*/ 77334 w 1288898"/>
              <a:gd name="csY1" fmla="*/ 0 h 773338"/>
              <a:gd name="csX2" fmla="*/ 1211564 w 1288898"/>
              <a:gd name="csY2" fmla="*/ 0 h 773338"/>
              <a:gd name="csX3" fmla="*/ 1288898 w 1288898"/>
              <a:gd name="csY3" fmla="*/ 77334 h 773338"/>
              <a:gd name="csX4" fmla="*/ 1288898 w 1288898"/>
              <a:gd name="csY4" fmla="*/ 696004 h 773338"/>
              <a:gd name="csX5" fmla="*/ 1211564 w 1288898"/>
              <a:gd name="csY5" fmla="*/ 773338 h 773338"/>
              <a:gd name="csX6" fmla="*/ 77334 w 1288898"/>
              <a:gd name="csY6" fmla="*/ 773338 h 773338"/>
              <a:gd name="csX7" fmla="*/ 0 w 1288898"/>
              <a:gd name="csY7" fmla="*/ 696004 h 773338"/>
              <a:gd name="csX8" fmla="*/ 0 w 1288898"/>
              <a:gd name="csY8" fmla="*/ 77334 h 77333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288898" h="773338">
                <a:moveTo>
                  <a:pt x="0" y="77334"/>
                </a:moveTo>
                <a:cubicBezTo>
                  <a:pt x="0" y="34624"/>
                  <a:pt x="34624" y="0"/>
                  <a:pt x="77334" y="0"/>
                </a:cubicBezTo>
                <a:lnTo>
                  <a:pt x="1211564" y="0"/>
                </a:lnTo>
                <a:cubicBezTo>
                  <a:pt x="1254274" y="0"/>
                  <a:pt x="1288898" y="34624"/>
                  <a:pt x="1288898" y="77334"/>
                </a:cubicBezTo>
                <a:lnTo>
                  <a:pt x="1288898" y="696004"/>
                </a:lnTo>
                <a:cubicBezTo>
                  <a:pt x="1288898" y="738714"/>
                  <a:pt x="1254274" y="773338"/>
                  <a:pt x="1211564" y="773338"/>
                </a:cubicBezTo>
                <a:lnTo>
                  <a:pt x="77334" y="773338"/>
                </a:lnTo>
                <a:cubicBezTo>
                  <a:pt x="34624" y="773338"/>
                  <a:pt x="0" y="738714"/>
                  <a:pt x="0" y="696004"/>
                </a:cubicBezTo>
                <a:lnTo>
                  <a:pt x="0" y="77334"/>
                </a:lnTo>
                <a:close/>
              </a:path>
            </a:pathLst>
          </a:custGeom>
          <a:solidFill>
            <a:srgbClr val="CCD5E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560" tIns="64560" rIns="64560" bIns="6456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b="1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Sustainability</a:t>
            </a:r>
            <a:r>
              <a:rPr lang="en-US" sz="14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Maintaining a lean cost structure.</a:t>
            </a:r>
            <a:endParaRPr lang="en-US" sz="1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B3A14D-BE61-3B3A-70CC-7B644F8188CD}"/>
              </a:ext>
            </a:extLst>
          </p:cNvPr>
          <p:cNvSpPr txBox="1">
            <a:spLocks/>
          </p:cNvSpPr>
          <p:nvPr/>
        </p:nvSpPr>
        <p:spPr>
          <a:xfrm>
            <a:off x="0" y="548640"/>
            <a:ext cx="6711518" cy="88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sz="3600" b="1">
                <a:solidFill>
                  <a:srgbClr val="005BAA"/>
                </a:solidFill>
              </a:defRPr>
            </a:pPr>
            <a:r>
              <a:rPr lang="en-MY" sz="3200" b="1" dirty="0">
                <a:solidFill>
                  <a:srgbClr val="005BAA"/>
                </a:solidFill>
                <a:latin typeface="Arial" panose="020B0604020202020204" pitchFamily="34" charset="0"/>
              </a:rPr>
              <a:t>Our Seamless Process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8D8821-D851-2BB4-490F-01CDE1E0B681}"/>
              </a:ext>
            </a:extLst>
          </p:cNvPr>
          <p:cNvSpPr/>
          <p:nvPr/>
        </p:nvSpPr>
        <p:spPr>
          <a:xfrm>
            <a:off x="0" y="0"/>
            <a:ext cx="9144000" cy="548640"/>
          </a:xfrm>
          <a:prstGeom prst="rect">
            <a:avLst/>
          </a:prstGeom>
          <a:solidFill>
            <a:srgbClr val="005B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204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A0A3774-AFFF-F7CA-EE61-BAC8AEAF9013}"/>
              </a:ext>
            </a:extLst>
          </p:cNvPr>
          <p:cNvSpPr/>
          <p:nvPr/>
        </p:nvSpPr>
        <p:spPr>
          <a:xfrm>
            <a:off x="243840" y="3894047"/>
            <a:ext cx="8575039" cy="2412000"/>
          </a:xfrm>
          <a:prstGeom prst="roundRect">
            <a:avLst/>
          </a:prstGeom>
          <a:solidFill>
            <a:srgbClr val="CCD5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>
              <a:latin typeface="Arial" panose="020B060402020202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6A9AE07-91ED-6BE2-32B1-9078B20307FB}"/>
              </a:ext>
            </a:extLst>
          </p:cNvPr>
          <p:cNvSpPr/>
          <p:nvPr/>
        </p:nvSpPr>
        <p:spPr>
          <a:xfrm>
            <a:off x="243840" y="1243907"/>
            <a:ext cx="8575039" cy="2412000"/>
          </a:xfrm>
          <a:prstGeom prst="roundRect">
            <a:avLst/>
          </a:prstGeom>
          <a:solidFill>
            <a:srgbClr val="CCD5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6C93A8-F854-94E3-8ACC-E02E3DC4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973" y="1544654"/>
            <a:ext cx="2081889" cy="198639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FB8E2D1-7117-0654-EA00-7D8CDDEAA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443" y="4283581"/>
            <a:ext cx="1486797" cy="174875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CC7E4BB-2600-CE43-20E2-BBE26F911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129" y="4529353"/>
            <a:ext cx="1580358" cy="15803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3B7FE7-BEB7-68E2-B16F-D75BCBE42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8640"/>
            <a:ext cx="7886700" cy="760067"/>
          </a:xfrm>
        </p:spPr>
        <p:txBody>
          <a:bodyPr>
            <a:normAutofit/>
          </a:bodyPr>
          <a:lstStyle/>
          <a:p>
            <a:pPr algn="ctr"/>
            <a:r>
              <a:rPr lang="en-MY" sz="3200" b="1" dirty="0">
                <a:solidFill>
                  <a:srgbClr val="005BAA"/>
                </a:solidFill>
                <a:latin typeface="Arial" panose="020B0604020202020204" pitchFamily="34" charset="0"/>
              </a:rPr>
              <a:t>Our Offerings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C972D3-220A-7D6E-54D2-1344D628E967}"/>
              </a:ext>
            </a:extLst>
          </p:cNvPr>
          <p:cNvSpPr txBox="1"/>
          <p:nvPr/>
        </p:nvSpPr>
        <p:spPr>
          <a:xfrm>
            <a:off x="1912184" y="5002130"/>
            <a:ext cx="2269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>
                <a:latin typeface="Arial" panose="020B0604020202020204" pitchFamily="34" charset="0"/>
              </a:rPr>
              <a:t>Pigments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BD17DA6-8B8C-C836-66E8-50000AA5C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5894" y="4515442"/>
            <a:ext cx="1655066" cy="158035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DB7C811-6163-C5E9-21F7-D665F47C5ACA}"/>
              </a:ext>
            </a:extLst>
          </p:cNvPr>
          <p:cNvSpPr txBox="1"/>
          <p:nvPr/>
        </p:nvSpPr>
        <p:spPr>
          <a:xfrm>
            <a:off x="4189984" y="5002130"/>
            <a:ext cx="13065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dirty="0">
                <a:latin typeface="Arial" panose="020B0604020202020204" pitchFamily="34" charset="0"/>
              </a:rPr>
              <a:t>Paint Driers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4124B7B-0DF5-9F98-8341-80F65830E78A}"/>
              </a:ext>
            </a:extLst>
          </p:cNvPr>
          <p:cNvSpPr txBox="1"/>
          <p:nvPr/>
        </p:nvSpPr>
        <p:spPr>
          <a:xfrm>
            <a:off x="7689955" y="5002130"/>
            <a:ext cx="1323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dirty="0">
                <a:latin typeface="Arial" panose="020B0604020202020204" pitchFamily="34" charset="0"/>
              </a:rPr>
              <a:t>Additives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32D67D-60CD-52C6-07A3-4D4D78E8B69A}"/>
              </a:ext>
            </a:extLst>
          </p:cNvPr>
          <p:cNvSpPr txBox="1"/>
          <p:nvPr/>
        </p:nvSpPr>
        <p:spPr>
          <a:xfrm>
            <a:off x="2446388" y="2062562"/>
            <a:ext cx="1869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>
                <a:latin typeface="Arial" panose="020B0604020202020204" pitchFamily="34" charset="0"/>
              </a:rPr>
              <a:t>Crop protection intermediates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068109A-420B-F5A2-2F6A-6BF6FED61A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874" b="99213" l="7778" r="96296">
                        <a14:foregroundMark x1="22222" y1="85564" x2="22222" y2="85564"/>
                        <a14:foregroundMark x1="19630" y1="92126" x2="19630" y2="91339"/>
                        <a14:foregroundMark x1="17407" y1="88451" x2="17407" y2="88451"/>
                        <a14:foregroundMark x1="15185" y1="94488" x2="15185" y2="93963"/>
                        <a14:foregroundMark x1="10000" y1="93438" x2="10000" y2="93438"/>
                        <a14:foregroundMark x1="8148" y1="94488" x2="8148" y2="94488"/>
                        <a14:foregroundMark x1="10741" y1="95013" x2="10741" y2="95013"/>
                        <a14:foregroundMark x1="25556" y1="97900" x2="25556" y2="97900"/>
                        <a14:foregroundMark x1="82963" y1="95276" x2="82963" y2="95276"/>
                        <a14:foregroundMark x1="84444" y1="97375" x2="84444" y2="97375"/>
                        <a14:foregroundMark x1="82593" y1="97638" x2="82593" y2="97638"/>
                        <a14:foregroundMark x1="80741" y1="98950" x2="80741" y2="98950"/>
                        <a14:foregroundMark x1="49259" y1="98688" x2="49259" y2="98688"/>
                        <a14:foregroundMark x1="43704" y1="98688" x2="43704" y2="98688"/>
                        <a14:foregroundMark x1="35926" y1="99475" x2="35926" y2="99475"/>
                        <a14:foregroundMark x1="35926" y1="99475" x2="35926" y2="99475"/>
                        <a14:foregroundMark x1="61481" y1="99213" x2="61481" y2="99213"/>
                        <a14:foregroundMark x1="86296" y1="96325" x2="86296" y2="96325"/>
                        <a14:foregroundMark x1="85556" y1="96850" x2="85556" y2="96850"/>
                        <a14:foregroundMark x1="81852" y1="98688" x2="81852" y2="98688"/>
                        <a14:foregroundMark x1="90741" y1="10761" x2="90741" y2="10236"/>
                        <a14:foregroundMark x1="93704" y1="8136" x2="93704" y2="8136"/>
                        <a14:foregroundMark x1="96296" y1="8661" x2="96296" y2="8661"/>
                        <a14:foregroundMark x1="86296" y1="8661" x2="86296" y2="8661"/>
                        <a14:foregroundMark x1="8519" y1="9186" x2="8519" y2="9186"/>
                        <a14:foregroundMark x1="82593" y1="44619" x2="82593" y2="44619"/>
                        <a14:foregroundMark x1="82963" y1="45669" x2="82963" y2="45669"/>
                        <a14:foregroundMark x1="82593" y1="48556" x2="82593" y2="48556"/>
                        <a14:foregroundMark x1="81852" y1="50394" x2="81852" y2="50394"/>
                        <a14:foregroundMark x1="80741" y1="58530" x2="80741" y2="58530"/>
                        <a14:foregroundMark x1="80741" y1="61417" x2="80741" y2="61417"/>
                        <a14:foregroundMark x1="80000" y1="62730" x2="80370" y2="63255"/>
                        <a14:backgroundMark x1="83704" y1="99213" x2="83704" y2="99213"/>
                        <a14:backgroundMark x1="82593" y1="98425" x2="82593" y2="98425"/>
                        <a14:backgroundMark x1="81111" y1="60367" x2="81111" y2="60367"/>
                        <a14:backgroundMark x1="80741" y1="59055" x2="80741" y2="59055"/>
                        <a14:backgroundMark x1="80370" y1="61680" x2="80370" y2="61680"/>
                        <a14:backgroundMark x1="80370" y1="62730" x2="80370" y2="62730"/>
                        <a14:backgroundMark x1="81111" y1="61680" x2="81111" y2="61680"/>
                        <a14:backgroundMark x1="81111" y1="58005" x2="81111" y2="580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48574" y="1755300"/>
            <a:ext cx="1163143" cy="16413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179F09D-FF43-57C6-9528-B20AF4203C09}"/>
              </a:ext>
            </a:extLst>
          </p:cNvPr>
          <p:cNvSpPr txBox="1"/>
          <p:nvPr/>
        </p:nvSpPr>
        <p:spPr>
          <a:xfrm>
            <a:off x="6258202" y="2247228"/>
            <a:ext cx="1869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 err="1">
                <a:latin typeface="Arial" panose="020B0604020202020204" pitchFamily="34" charset="0"/>
              </a:rPr>
              <a:t>Agro</a:t>
            </a:r>
            <a:r>
              <a:rPr lang="en-MY" dirty="0">
                <a:latin typeface="Arial" panose="020B0604020202020204" pitchFamily="34" charset="0"/>
              </a:rPr>
              <a:t> Conditioners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0995ADD-DB84-296D-1454-53C609592A10}"/>
              </a:ext>
            </a:extLst>
          </p:cNvPr>
          <p:cNvSpPr txBox="1">
            <a:spLocks/>
          </p:cNvSpPr>
          <p:nvPr/>
        </p:nvSpPr>
        <p:spPr>
          <a:xfrm>
            <a:off x="560053" y="362974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2400" b="1" dirty="0">
                <a:latin typeface="Arial" panose="020B0604020202020204" pitchFamily="34" charset="0"/>
              </a:rPr>
              <a:t>Paints &amp; Coatings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2D8A06-3E01-4CB2-562F-43671526A6D1}"/>
              </a:ext>
            </a:extLst>
          </p:cNvPr>
          <p:cNvSpPr txBox="1">
            <a:spLocks/>
          </p:cNvSpPr>
          <p:nvPr/>
        </p:nvSpPr>
        <p:spPr>
          <a:xfrm>
            <a:off x="560053" y="1243907"/>
            <a:ext cx="7886700" cy="5435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2400" b="1" dirty="0">
                <a:latin typeface="Arial" panose="020B0604020202020204" pitchFamily="34" charset="0"/>
              </a:rPr>
              <a:t>Agrochemical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B1E5C25-8E3B-64CD-74D0-64F7BF26B3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451" b="89202" l="7491" r="94757">
                        <a14:foregroundMark x1="7491" y1="49765" x2="7491" y2="49765"/>
                        <a14:foregroundMark x1="86891" y1="33803" x2="86891" y2="33803"/>
                        <a14:foregroundMark x1="74532" y1="37089" x2="74532" y2="37089"/>
                        <a14:foregroundMark x1="94757" y1="38967" x2="94757" y2="38967"/>
                        <a14:foregroundMark x1="50187" y1="74648" x2="50187" y2="74648"/>
                        <a14:foregroundMark x1="55805" y1="47418" x2="55805" y2="47418"/>
                        <a14:foregroundMark x1="59176" y1="43192" x2="59176" y2="43192"/>
                        <a14:foregroundMark x1="41948" y1="8451" x2="41948" y2="8451"/>
                        <a14:foregroundMark x1="47566" y1="73239" x2="47566" y2="73239"/>
                        <a14:backgroundMark x1="79775" y1="25352" x2="79775" y2="25352"/>
                        <a14:backgroundMark x1="68914" y1="9390" x2="68914" y2="9390"/>
                        <a14:backgroundMark x1="70787" y1="14554" x2="70787" y2="14554"/>
                        <a14:backgroundMark x1="70412" y1="12676" x2="70412" y2="12676"/>
                        <a14:backgroundMark x1="73034" y1="19249" x2="73034" y2="19249"/>
                        <a14:backgroundMark x1="71910" y1="16901" x2="71910" y2="16901"/>
                        <a14:backgroundMark x1="26966" y1="20657" x2="26966" y2="20657"/>
                        <a14:backgroundMark x1="26966" y1="18310" x2="26966" y2="18310"/>
                        <a14:backgroundMark x1="26966" y1="22535" x2="26966" y2="22535"/>
                        <a14:backgroundMark x1="26966" y1="26291" x2="26966" y2="26291"/>
                        <a14:backgroundMark x1="21348" y1="30047" x2="21348" y2="30047"/>
                        <a14:backgroundMark x1="22846" y1="30047" x2="22846" y2="30047"/>
                        <a14:backgroundMark x1="23970" y1="30516" x2="23970" y2="30516"/>
                        <a14:backgroundMark x1="95131" y1="28638" x2="95131" y2="28638"/>
                        <a14:backgroundMark x1="96629" y1="86854" x2="96629" y2="86854"/>
                        <a14:backgroundMark x1="96255" y1="88263" x2="96255" y2="88263"/>
                        <a14:backgroundMark x1="95131" y1="90610" x2="95131" y2="90610"/>
                        <a14:backgroundMark x1="93633" y1="92019" x2="93633" y2="92019"/>
                        <a14:backgroundMark x1="58801" y1="92958" x2="58801" y2="92958"/>
                        <a14:backgroundMark x1="58052" y1="92958" x2="58052" y2="92958"/>
                        <a14:backgroundMark x1="57678" y1="92958" x2="57678" y2="92958"/>
                        <a14:backgroundMark x1="58052" y1="92958" x2="58052" y2="92958"/>
                        <a14:backgroundMark x1="59551" y1="93427" x2="59551" y2="93427"/>
                        <a14:backgroundMark x1="55805" y1="91080" x2="55805" y2="91080"/>
                        <a14:backgroundMark x1="58052" y1="90610" x2="58052" y2="90610"/>
                        <a14:backgroundMark x1="60300" y1="89671" x2="60300" y2="896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71337" y="4576110"/>
            <a:ext cx="1795287" cy="14321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1E69F91-F3BB-A469-0541-56788DCC56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257" b="90973" l="7652" r="91821">
                        <a14:foregroundMark x1="48285" y1="7788" x2="48285" y2="7788"/>
                        <a14:foregroundMark x1="92348" y1="15752" x2="92348" y2="15752"/>
                        <a14:foregroundMark x1="7652" y1="17876" x2="7652" y2="17876"/>
                        <a14:foregroundMark x1="50132" y1="91504" x2="50132" y2="91504"/>
                        <a14:foregroundMark x1="22164" y1="9204" x2="22164" y2="9204"/>
                        <a14:foregroundMark x1="82586" y1="9558" x2="82586" y2="9558"/>
                        <a14:foregroundMark x1="80475" y1="9027" x2="80475" y2="9027"/>
                        <a14:foregroundMark x1="76517" y1="8496" x2="76517" y2="8496"/>
                        <a14:foregroundMark x1="78364" y1="8850" x2="78364" y2="8850"/>
                        <a14:foregroundMark x1="74670" y1="8142" x2="74670" y2="8142"/>
                        <a14:foregroundMark x1="72823" y1="7965" x2="72823" y2="7965"/>
                        <a14:foregroundMark x1="70976" y1="7611" x2="70976" y2="7611"/>
                        <a14:foregroundMark x1="68602" y1="7611" x2="68602" y2="7611"/>
                        <a14:foregroundMark x1="66491" y1="7434" x2="71240" y2="8319"/>
                        <a14:foregroundMark x1="32454" y1="7611" x2="87071" y2="10619"/>
                        <a14:foregroundMark x1="51979" y1="7257" x2="51979" y2="72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7247" y="1625804"/>
            <a:ext cx="1237136" cy="18442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5EFBFE-4DE5-945F-29F7-B1E499F25E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257" b="90973" l="7652" r="91821">
                        <a14:foregroundMark x1="48285" y1="7788" x2="48285" y2="7788"/>
                        <a14:foregroundMark x1="92348" y1="15752" x2="92348" y2="15752"/>
                        <a14:foregroundMark x1="7652" y1="17876" x2="7652" y2="17876"/>
                        <a14:foregroundMark x1="50132" y1="91504" x2="50132" y2="91504"/>
                        <a14:foregroundMark x1="22164" y1="9204" x2="22164" y2="9204"/>
                        <a14:foregroundMark x1="82586" y1="9558" x2="82586" y2="9558"/>
                        <a14:foregroundMark x1="80475" y1="9027" x2="80475" y2="9027"/>
                        <a14:foregroundMark x1="76517" y1="8496" x2="76517" y2="8496"/>
                        <a14:foregroundMark x1="78364" y1="8850" x2="78364" y2="8850"/>
                        <a14:foregroundMark x1="74670" y1="8142" x2="74670" y2="8142"/>
                        <a14:foregroundMark x1="72823" y1="7965" x2="72823" y2="7965"/>
                        <a14:foregroundMark x1="70976" y1="7611" x2="70976" y2="7611"/>
                        <a14:foregroundMark x1="68602" y1="7611" x2="68602" y2="7611"/>
                        <a14:foregroundMark x1="66491" y1="7434" x2="71240" y2="8319"/>
                        <a14:foregroundMark x1="32454" y1="7611" x2="87071" y2="10619"/>
                        <a14:foregroundMark x1="51979" y1="7257" x2="51979" y2="72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4681" y="1774708"/>
            <a:ext cx="1237136" cy="18442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0DBF3B6-C864-C9BB-7163-A0FCBD463E7C}"/>
              </a:ext>
            </a:extLst>
          </p:cNvPr>
          <p:cNvSpPr/>
          <p:nvPr/>
        </p:nvSpPr>
        <p:spPr>
          <a:xfrm>
            <a:off x="0" y="0"/>
            <a:ext cx="9144000" cy="548640"/>
          </a:xfrm>
          <a:prstGeom prst="rect">
            <a:avLst/>
          </a:prstGeom>
          <a:solidFill>
            <a:srgbClr val="005B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365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5070</TotalTime>
  <Words>510</Words>
  <Application>Microsoft Office PowerPoint</Application>
  <PresentationFormat>On-screen Show (4:3)</PresentationFormat>
  <Paragraphs>88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Aptos</vt:lpstr>
      <vt:lpstr>Arial</vt:lpstr>
      <vt:lpstr>Office 2013 - 2022 Theme</vt:lpstr>
      <vt:lpstr>PowerPoint Presentation</vt:lpstr>
      <vt:lpstr>PowerPoint Presentation</vt:lpstr>
      <vt:lpstr>Our Markets</vt:lpstr>
      <vt:lpstr>Market Opportunity: Paints and Coatings</vt:lpstr>
      <vt:lpstr>Market Opportunity: Agrochemical</vt:lpstr>
      <vt:lpstr>PowerPoint Presentation</vt:lpstr>
      <vt:lpstr>Value Proposition for Customers </vt:lpstr>
      <vt:lpstr>PowerPoint Presentation</vt:lpstr>
      <vt:lpstr>Our Offerings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Charles Wu</dc:creator>
  <cp:keywords/>
  <dc:description>generated using python-pptx</dc:description>
  <cp:lastModifiedBy>koh KH</cp:lastModifiedBy>
  <cp:revision>8</cp:revision>
  <cp:lastPrinted>2026-02-24T02:30:16Z</cp:lastPrinted>
  <dcterms:created xsi:type="dcterms:W3CDTF">2013-01-27T09:14:16Z</dcterms:created>
  <dcterms:modified xsi:type="dcterms:W3CDTF">2026-02-24T13:06:10Z</dcterms:modified>
  <cp:category/>
</cp:coreProperties>
</file>